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00" r:id="rId3"/>
    <p:sldMasterId id="2147483763" r:id="rId4"/>
    <p:sldMasterId id="2147483776" r:id="rId5"/>
    <p:sldMasterId id="2147483795" r:id="rId6"/>
    <p:sldMasterId id="2147483814" r:id="rId7"/>
  </p:sldMasterIdLst>
  <p:notesMasterIdLst>
    <p:notesMasterId r:id="rId57"/>
  </p:notesMasterIdLst>
  <p:sldIdLst>
    <p:sldId id="1807" r:id="rId8"/>
    <p:sldId id="1808" r:id="rId9"/>
    <p:sldId id="1688" r:id="rId10"/>
    <p:sldId id="1890" r:id="rId11"/>
    <p:sldId id="1384" r:id="rId12"/>
    <p:sldId id="346" r:id="rId13"/>
    <p:sldId id="1378" r:id="rId14"/>
    <p:sldId id="1891" r:id="rId15"/>
    <p:sldId id="1916" r:id="rId16"/>
    <p:sldId id="1917" r:id="rId17"/>
    <p:sldId id="1918" r:id="rId18"/>
    <p:sldId id="1954" r:id="rId19"/>
    <p:sldId id="1919" r:id="rId20"/>
    <p:sldId id="1920" r:id="rId21"/>
    <p:sldId id="1922" r:id="rId22"/>
    <p:sldId id="1946" r:id="rId23"/>
    <p:sldId id="1947" r:id="rId24"/>
    <p:sldId id="1948" r:id="rId25"/>
    <p:sldId id="1957" r:id="rId26"/>
    <p:sldId id="1949" r:id="rId27"/>
    <p:sldId id="1950" r:id="rId28"/>
    <p:sldId id="1958" r:id="rId29"/>
    <p:sldId id="1951" r:id="rId30"/>
    <p:sldId id="1960" r:id="rId31"/>
    <p:sldId id="1959" r:id="rId32"/>
    <p:sldId id="1212" r:id="rId33"/>
    <p:sldId id="1381" r:id="rId34"/>
    <p:sldId id="1961" r:id="rId35"/>
    <p:sldId id="1798" r:id="rId36"/>
    <p:sldId id="1963" r:id="rId37"/>
    <p:sldId id="1787" r:id="rId38"/>
    <p:sldId id="1964" r:id="rId39"/>
    <p:sldId id="1965" r:id="rId40"/>
    <p:sldId id="1232" r:id="rId41"/>
    <p:sldId id="1966" r:id="rId42"/>
    <p:sldId id="1967" r:id="rId43"/>
    <p:sldId id="1968" r:id="rId44"/>
    <p:sldId id="1969" r:id="rId45"/>
    <p:sldId id="1970" r:id="rId46"/>
    <p:sldId id="1971" r:id="rId47"/>
    <p:sldId id="1972" r:id="rId48"/>
    <p:sldId id="1973" r:id="rId49"/>
    <p:sldId id="1974" r:id="rId50"/>
    <p:sldId id="1975" r:id="rId51"/>
    <p:sldId id="1976" r:id="rId52"/>
    <p:sldId id="1977" r:id="rId53"/>
    <p:sldId id="1978" r:id="rId54"/>
    <p:sldId id="1979" r:id="rId55"/>
    <p:sldId id="198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6E9A"/>
    <a:srgbClr val="1D92CD"/>
    <a:srgbClr val="A1FDFB"/>
    <a:srgbClr val="037E7B"/>
    <a:srgbClr val="025E5C"/>
    <a:srgbClr val="53B6E7"/>
    <a:srgbClr val="FFFFFF"/>
    <a:srgbClr val="90D0F0"/>
    <a:srgbClr val="ABD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autoAdjust="0"/>
  </p:normalViewPr>
  <p:slideViewPr>
    <p:cSldViewPr snapToGrid="0">
      <p:cViewPr varScale="1">
        <p:scale>
          <a:sx n="79" d="100"/>
          <a:sy n="79" d="100"/>
        </p:scale>
        <p:origin x="120" y="540"/>
      </p:cViewPr>
      <p:guideLst/>
    </p:cSldViewPr>
  </p:slideViewPr>
  <p:outlineViewPr>
    <p:cViewPr>
      <p:scale>
        <a:sx n="33" d="100"/>
        <a:sy n="33" d="100"/>
      </p:scale>
      <p:origin x="0" y="-8496"/>
    </p:cViewPr>
  </p:outlineViewPr>
  <p:notesTextViewPr>
    <p:cViewPr>
      <p:scale>
        <a:sx n="3" d="2"/>
        <a:sy n="3" d="2"/>
      </p:scale>
      <p:origin x="0" y="0"/>
    </p:cViewPr>
  </p:notesTextViewPr>
  <p:sorterViewPr>
    <p:cViewPr varScale="1">
      <p:scale>
        <a:sx n="1" d="1"/>
        <a:sy n="1" d="1"/>
      </p:scale>
      <p:origin x="0" y="-4104"/>
    </p:cViewPr>
  </p:sorterViewPr>
  <p:notesViewPr>
    <p:cSldViewPr snapToGrid="0">
      <p:cViewPr varScale="1">
        <p:scale>
          <a:sx n="78" d="100"/>
          <a:sy n="78"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10/10/2024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61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77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74342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9465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68086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9782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6139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96525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23514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01259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35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324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900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7858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62388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23813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75612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094FA6-2A74-4A20-914F-2B96222C45E8}" type="slidenum">
              <a:rPr kumimoji="0" lang="en-GB" sz="12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1530773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10/10/2024</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59806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094FA6-2A74-4A20-914F-2B96222C45E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3123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242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258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094FA6-2A74-4A20-914F-2B96222C45E8}" type="slidenum">
              <a:rPr kumimoji="0" lang="en-GB" sz="12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2913504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051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67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094FA6-2A74-4A20-914F-2B96222C45E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97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986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61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755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54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226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jp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7.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1.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1783"/>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dirty="0"/>
              <a:t>Click icon to insert picture, or leave unchanged for plain colour fill</a:t>
            </a:r>
          </a:p>
        </p:txBody>
      </p:sp>
      <p:pic>
        <p:nvPicPr>
          <p:cNvPr id="13" name="Image 12" descr="Une image contenant graphique&#10;&#10;Description générée automatiquement">
            <a:extLst>
              <a:ext uri="{FF2B5EF4-FFF2-40B4-BE49-F238E27FC236}">
                <a16:creationId xmlns:a16="http://schemas.microsoft.com/office/drawing/2014/main" id="{44D71FCF-EA5E-8479-6F2B-72C3D208D4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129" y="923230"/>
            <a:ext cx="5571956" cy="3944045"/>
          </a:xfrm>
          <a:prstGeom prst="rect">
            <a:avLst/>
          </a:prstGeom>
        </p:spPr>
      </p:pic>
      <p:sp>
        <p:nvSpPr>
          <p:cNvPr id="2" name="Rectangle 1">
            <a:extLst>
              <a:ext uri="{FF2B5EF4-FFF2-40B4-BE49-F238E27FC236}">
                <a16:creationId xmlns:a16="http://schemas.microsoft.com/office/drawing/2014/main" id="{F58D5E24-CD83-68A3-3B36-4C119B84E6BB}"/>
              </a:ext>
            </a:extLst>
          </p:cNvPr>
          <p:cNvSpPr/>
          <p:nvPr userDrawn="1"/>
        </p:nvSpPr>
        <p:spPr>
          <a:xfrm>
            <a:off x="0" y="1375954"/>
            <a:ext cx="107156" cy="400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90538" y="2641067"/>
            <a:ext cx="7200000" cy="608525"/>
          </a:xfrm>
        </p:spPr>
        <p:txBody>
          <a:bodyPr bIns="54000" anchor="t" anchorCtr="0">
            <a:noAutofit/>
          </a:bodyPr>
          <a:lstStyle>
            <a:lvl1pPr>
              <a:lnSpc>
                <a:spcPct val="90000"/>
              </a:lnSpc>
              <a:defRPr sz="4000">
                <a:solidFill>
                  <a:schemeClr val="accent1"/>
                </a:solidFill>
              </a:defRPr>
            </a:lvl1pPr>
          </a:lstStyle>
          <a:p>
            <a:r>
              <a:rPr lang="fr-FR" dirty="0"/>
              <a:t>Modifiez le style du titre</a:t>
            </a:r>
            <a:endParaRPr lang="en-GB" dirty="0"/>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19537"/>
            <a:ext cx="214312" cy="251584"/>
          </a:xfrm>
          <a:prstGeom prst="rect">
            <a:avLst/>
          </a:prstGeom>
        </p:spPr>
      </p:pic>
      <p:pic>
        <p:nvPicPr>
          <p:cNvPr id="10" name="Image 9" descr="Une image contenant graphique&#10;&#10;Description générée automatiquement">
            <a:extLst>
              <a:ext uri="{FF2B5EF4-FFF2-40B4-BE49-F238E27FC236}">
                <a16:creationId xmlns:a16="http://schemas.microsoft.com/office/drawing/2014/main" id="{47A42D7D-1235-CA77-40E6-1651BB1741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9003" y="1915851"/>
            <a:ext cx="5052997" cy="3576706"/>
          </a:xfrm>
          <a:prstGeom prst="rect">
            <a:avLst/>
          </a:prstGeom>
        </p:spPr>
      </p:pic>
      <p:sp>
        <p:nvSpPr>
          <p:cNvPr id="6" name="Rectangle 5">
            <a:extLst>
              <a:ext uri="{FF2B5EF4-FFF2-40B4-BE49-F238E27FC236}">
                <a16:creationId xmlns:a16="http://schemas.microsoft.com/office/drawing/2014/main" id="{1FF2130F-D16B-A5B5-BB89-12F67595954D}"/>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4" name="Rectangle 3">
            <a:extLst>
              <a:ext uri="{FF2B5EF4-FFF2-40B4-BE49-F238E27FC236}">
                <a16:creationId xmlns:a16="http://schemas.microsoft.com/office/drawing/2014/main" id="{3632B498-CDA9-F3AE-7A36-19EDA16C707A}"/>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Image 7" descr="Une image contenant graphique&#10;&#10;Description générée automatiquement">
            <a:extLst>
              <a:ext uri="{FF2B5EF4-FFF2-40B4-BE49-F238E27FC236}">
                <a16:creationId xmlns:a16="http://schemas.microsoft.com/office/drawing/2014/main" id="{7954AA40-1C35-7A9D-0EA1-7111168750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9144" y="3309557"/>
            <a:ext cx="4487026" cy="3176090"/>
          </a:xfrm>
          <a:prstGeom prst="rect">
            <a:avLst/>
          </a:prstGeom>
        </p:spPr>
      </p:pic>
      <p:sp>
        <p:nvSpPr>
          <p:cNvPr id="4" name="Rectangle 3">
            <a:extLst>
              <a:ext uri="{FF2B5EF4-FFF2-40B4-BE49-F238E27FC236}">
                <a16:creationId xmlns:a16="http://schemas.microsoft.com/office/drawing/2014/main" id="{0BAE1472-A0B0-1D08-AF7F-25FF4E7EF222}"/>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hoto">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4" name="Footer Placeholder 4">
            <a:extLst>
              <a:ext uri="{FF2B5EF4-FFF2-40B4-BE49-F238E27FC236}">
                <a16:creationId xmlns:a16="http://schemas.microsoft.com/office/drawing/2014/main" id="{215BF953-CABC-58AC-332A-60FB2B732AC2}"/>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bg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
        <p:nvSpPr>
          <p:cNvPr id="5" name="ZoneTexte 4">
            <a:extLst>
              <a:ext uri="{FF2B5EF4-FFF2-40B4-BE49-F238E27FC236}">
                <a16:creationId xmlns:a16="http://schemas.microsoft.com/office/drawing/2014/main" id="{F4E22453-F711-2367-A4B8-1418C8D5DE50}"/>
              </a:ext>
            </a:extLst>
          </p:cNvPr>
          <p:cNvSpPr txBox="1"/>
          <p:nvPr userDrawn="1"/>
        </p:nvSpPr>
        <p:spPr>
          <a:xfrm>
            <a:off x="10320258" y="6489719"/>
            <a:ext cx="1496291" cy="246221"/>
          </a:xfrm>
          <a:prstGeom prst="rect">
            <a:avLst/>
          </a:prstGeom>
          <a:noFill/>
          <a:ln>
            <a:noFill/>
          </a:ln>
        </p:spPr>
        <p:txBody>
          <a:bodyPr wrap="square" rtlCol="0">
            <a:spAutoFit/>
          </a:bodyPr>
          <a:lstStyle/>
          <a:p>
            <a:r>
              <a:rPr lang="fr-CH" sz="1000" b="1" i="0" u="none" strike="noStrike" dirty="0" err="1">
                <a:solidFill>
                  <a:schemeClr val="bg1"/>
                </a:solidFill>
                <a:effectLst/>
                <a:latin typeface="Arial" panose="020B0604020202020204" pitchFamily="34" charset="0"/>
              </a:rPr>
              <a:t>ilo.org</a:t>
            </a:r>
            <a:r>
              <a:rPr lang="fr-CH" sz="1000" b="1" i="0" u="none" strike="noStrike" dirty="0">
                <a:solidFill>
                  <a:schemeClr val="bg1"/>
                </a:solidFill>
                <a:effectLst/>
                <a:latin typeface="Arial" panose="020B0604020202020204" pitchFamily="34" charset="0"/>
              </a:rPr>
              <a:t>/</a:t>
            </a:r>
            <a:r>
              <a:rPr lang="fr-CH" sz="1000" b="1" i="0" u="none" strike="noStrike" dirty="0" err="1">
                <a:solidFill>
                  <a:schemeClr val="bg1"/>
                </a:solidFill>
                <a:effectLst/>
                <a:latin typeface="Arial" panose="020B0604020202020204" pitchFamily="34" charset="0"/>
              </a:rPr>
              <a:t>icls</a:t>
            </a:r>
            <a:endParaRPr lang="fr-FR" sz="1000" b="1" dirty="0">
              <a:ln>
                <a:noFill/>
              </a:ln>
              <a:solidFill>
                <a:schemeClr val="bg1"/>
              </a:solidFill>
            </a:endParaRPr>
          </a:p>
        </p:txBody>
      </p:sp>
      <p:pic>
        <p:nvPicPr>
          <p:cNvPr id="10" name="Picture 10">
            <a:extLst>
              <a:ext uri="{FF2B5EF4-FFF2-40B4-BE49-F238E27FC236}">
                <a16:creationId xmlns:a16="http://schemas.microsoft.com/office/drawing/2014/main" id="{F1A23B1B-3D61-BDF1-884B-AAB82313E1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1338" y="6567140"/>
            <a:ext cx="77840" cy="91378"/>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atte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4" name="Rectangle 3">
            <a:extLst>
              <a:ext uri="{FF2B5EF4-FFF2-40B4-BE49-F238E27FC236}">
                <a16:creationId xmlns:a16="http://schemas.microsoft.com/office/drawing/2014/main" id="{95A31F67-EB05-2760-9387-583821E7F294}"/>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Footer Placeholder 4">
            <a:extLst>
              <a:ext uri="{FF2B5EF4-FFF2-40B4-BE49-F238E27FC236}">
                <a16:creationId xmlns:a16="http://schemas.microsoft.com/office/drawing/2014/main" id="{731EAB93-1065-4A7D-BCC6-17BF6A2E154A}"/>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7152338-C35E-6D19-D0BF-00F373381C2B}"/>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645731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530695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10/10/2024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pic>
        <p:nvPicPr>
          <p:cNvPr id="10" name="Picture 9" descr="A black background with blue and white text">
            <a:extLst>
              <a:ext uri="{FF2B5EF4-FFF2-40B4-BE49-F238E27FC236}">
                <a16:creationId xmlns:a16="http://schemas.microsoft.com/office/drawing/2014/main" id="{88A6980A-9766-A1C5-38D0-7EC00F8CE5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3038"/>
            <a:ext cx="6858000" cy="6858000"/>
          </a:xfrm>
          <a:prstGeom prst="rect">
            <a:avLst/>
          </a:prstGeom>
        </p:spPr>
      </p:pic>
    </p:spTree>
    <p:extLst>
      <p:ext uri="{BB962C8B-B14F-4D97-AF65-F5344CB8AC3E}">
        <p14:creationId xmlns:p14="http://schemas.microsoft.com/office/powerpoint/2010/main" val="424136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B11CFB77-8595-D4FF-B997-408A05DE8D6D}"/>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75829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10/10/2024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73058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B2C09-FB95-4F76-8D0E-D8BD03F88E76}" type="datetimeFigureOut">
              <a:rPr lang="en-GB" smtClean="0"/>
              <a:t>10/10/2024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842559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8B2C09-FB95-4F76-8D0E-D8BD03F88E76}" type="datetimeFigureOut">
              <a:rPr lang="en-GB" smtClean="0"/>
              <a:t>10/10/2024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095372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8B2C09-FB95-4F76-8D0E-D8BD03F88E76}" type="datetimeFigureOut">
              <a:rPr lang="en-GB" smtClean="0"/>
              <a:t>10/10/2024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772996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8B2C09-FB95-4F76-8D0E-D8BD03F88E76}" type="datetimeFigureOut">
              <a:rPr lang="en-GB" smtClean="0"/>
              <a:t>10/10/2024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62935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B2C09-FB95-4F76-8D0E-D8BD03F88E76}" type="datetimeFigureOut">
              <a:rPr lang="en-GB" smtClean="0"/>
              <a:t>10/10/2024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500676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B2C09-FB95-4F76-8D0E-D8BD03F88E76}" type="datetimeFigureOut">
              <a:rPr lang="en-GB" smtClean="0"/>
              <a:t>10/10/2024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396830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B2C09-FB95-4F76-8D0E-D8BD03F88E76}" type="datetimeFigureOut">
              <a:rPr lang="en-GB" smtClean="0"/>
              <a:t>10/10/2024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362581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10/10/2024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770629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10/10/2024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1363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799240"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fr-FR"/>
              <a:t>Cliquez pour modifier les styles du texte du masque</a:t>
            </a:r>
          </a:p>
          <a:p>
            <a:pPr lvl="1"/>
            <a:r>
              <a:rPr lang="fr-FR"/>
              <a:t>Deuxième niveau</a:t>
            </a:r>
          </a:p>
        </p:txBody>
      </p:sp>
      <p:sp>
        <p:nvSpPr>
          <p:cNvPr id="4" name="Footer Placeholder 4">
            <a:extLst>
              <a:ext uri="{FF2B5EF4-FFF2-40B4-BE49-F238E27FC236}">
                <a16:creationId xmlns:a16="http://schemas.microsoft.com/office/drawing/2014/main" id="{090A63C4-2494-B563-C6EF-A48C425DEB76}"/>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81085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03379" y="1484787"/>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8022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53188"/>
            <a:ext cx="12190647" cy="370481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7871" y="6135523"/>
            <a:ext cx="1649920" cy="561997"/>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8976320" cy="4869160"/>
          </a:xfrm>
          <a:prstGeom prst="rect">
            <a:avLst/>
          </a:prstGeom>
        </p:spPr>
      </p:pic>
    </p:spTree>
    <p:custDataLst>
      <p:tags r:id="rId1"/>
    </p:custDataLst>
    <p:extLst>
      <p:ext uri="{BB962C8B-B14F-4D97-AF65-F5344CB8AC3E}">
        <p14:creationId xmlns:p14="http://schemas.microsoft.com/office/powerpoint/2010/main" val="4118318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0" y="476673"/>
            <a:ext cx="5384800" cy="4248471"/>
          </a:xfrm>
          <a:prstGeom prst="rect">
            <a:avLst/>
          </a:prstGeom>
        </p:spPr>
        <p:txBody>
          <a:bodyPr/>
          <a:lstStyle>
            <a:lvl1pPr marL="457200" indent="-457200">
              <a:buClr>
                <a:srgbClr val="82A8B6"/>
              </a:buClr>
              <a:buFont typeface="Wingdings" panose="05000000000000000000" pitchFamily="2" charset="2"/>
              <a:buChar cha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4559829" y="4077072"/>
            <a:ext cx="3456384" cy="369332"/>
          </a:xfrm>
          <a:prstGeom prst="rect">
            <a:avLst/>
          </a:prstGeom>
          <a:noFill/>
        </p:spPr>
        <p:txBody>
          <a:bodyPr wrap="square" rtlCol="0">
            <a:spAutoFit/>
          </a:bodyPr>
          <a:lstStyle/>
          <a:p>
            <a:endParaRPr lang="en-GB" dirty="0"/>
          </a:p>
        </p:txBody>
      </p:sp>
      <p:sp>
        <p:nvSpPr>
          <p:cNvPr id="6" name="Content Placeholder 2"/>
          <p:cNvSpPr>
            <a:spLocks noGrp="1"/>
          </p:cNvSpPr>
          <p:nvPr>
            <p:ph sz="half" idx="10"/>
          </p:nvPr>
        </p:nvSpPr>
        <p:spPr>
          <a:xfrm>
            <a:off x="623392" y="476672"/>
            <a:ext cx="5384800" cy="4248472"/>
          </a:xfrm>
          <a:prstGeom prst="rect">
            <a:avLst/>
          </a:prstGeom>
        </p:spPr>
        <p:txBody>
          <a:bodyPr/>
          <a:lstStyle>
            <a:lvl1pPr>
              <a:buClr>
                <a:srgbClr val="82A8B6"/>
              </a:buCl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09164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4312" y="332656"/>
            <a:ext cx="109728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648104" y="1124744"/>
            <a:ext cx="10945216"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27068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90742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928580" y="1874640"/>
            <a:ext cx="10363200" cy="1362075"/>
          </a:xfrm>
          <a:prstGeom prst="rect">
            <a:avLst/>
          </a:prstGeom>
        </p:spPr>
        <p:txBody>
          <a:bodyPr anchor="t"/>
          <a:lstStyle>
            <a:lvl1pPr algn="l">
              <a:defRPr sz="4000" b="1" cap="all">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7" name="Text Placeholder 2"/>
          <p:cNvSpPr>
            <a:spLocks noGrp="1"/>
          </p:cNvSpPr>
          <p:nvPr>
            <p:ph type="body" idx="1"/>
          </p:nvPr>
        </p:nvSpPr>
        <p:spPr>
          <a:xfrm>
            <a:off x="928580" y="332657"/>
            <a:ext cx="103632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580495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txBox="1">
            <a:spLocks/>
          </p:cNvSpPr>
          <p:nvPr userDrawn="1"/>
        </p:nvSpPr>
        <p:spPr>
          <a:xfrm rot="16200000">
            <a:off x="-320892" y="5950489"/>
            <a:ext cx="1167384" cy="486833"/>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Slide </a:t>
            </a:r>
            <a:fld id="{DFD062F4-2397-434F-8A99-33EF98098076}" type="slidenum">
              <a:rPr lang="en-GB" sz="1600" smtClean="0"/>
              <a:pPr/>
              <a:t>‹#›</a:t>
            </a:fld>
            <a:endParaRPr lang="en-GB" sz="1600" dirty="0"/>
          </a:p>
        </p:txBody>
      </p:sp>
    </p:spTree>
    <p:extLst>
      <p:ext uri="{BB962C8B-B14F-4D97-AF65-F5344CB8AC3E}">
        <p14:creationId xmlns:p14="http://schemas.microsoft.com/office/powerpoint/2010/main" val="1351465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0C54-CEC8-BA4C-5D46-05F7E193A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B0E85A-0BE2-8DA0-D095-7BA98678C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EAA99-419F-E151-9894-D064ED7CBB2B}"/>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5" name="Footer Placeholder 4">
            <a:extLst>
              <a:ext uri="{FF2B5EF4-FFF2-40B4-BE49-F238E27FC236}">
                <a16:creationId xmlns:a16="http://schemas.microsoft.com/office/drawing/2014/main" id="{E01D3592-664A-9B85-A681-6382CB48F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2CBE19-F572-F04E-58A8-81BBC701A365}"/>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020786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7BC-A63D-EDA9-2FB5-808FDB43C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F4FD8F-4AC7-4D5E-753B-9170B3D2B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B86E6-BDC9-9DA1-0E1A-7C74B761CD80}"/>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5" name="Footer Placeholder 4">
            <a:extLst>
              <a:ext uri="{FF2B5EF4-FFF2-40B4-BE49-F238E27FC236}">
                <a16:creationId xmlns:a16="http://schemas.microsoft.com/office/drawing/2014/main" id="{AFB6D24E-74C0-BD19-5823-019B33BEAD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A44AD-03A0-0635-3382-124D8EEAB255}"/>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910806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D8F7-6F7D-F9DF-34E0-73C998B32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2BFB10-94AC-3BBD-0FE0-9CD39FECF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443FD-BA4F-206B-863F-84EDA7567370}"/>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5" name="Footer Placeholder 4">
            <a:extLst>
              <a:ext uri="{FF2B5EF4-FFF2-40B4-BE49-F238E27FC236}">
                <a16:creationId xmlns:a16="http://schemas.microsoft.com/office/drawing/2014/main" id="{E0E51139-2D2C-5FA4-B50F-EA8E0CE4CE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A45016-54F0-EA9B-0C12-98FC62D97CA8}"/>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4790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Footer Placeholder 4">
            <a:extLst>
              <a:ext uri="{FF2B5EF4-FFF2-40B4-BE49-F238E27FC236}">
                <a16:creationId xmlns:a16="http://schemas.microsoft.com/office/drawing/2014/main" id="{0FD8E2B2-7AE8-BDC9-4582-14D928EC4D84}"/>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59065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88F0-9F59-E552-45F5-A2FA26ECE7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27F9D5-C10B-9DFC-F1B4-9E9511271D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2B37DD-4B76-7015-580F-2D7B179346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31226A-4D6C-8370-FCA5-D841AA7389FE}"/>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6" name="Footer Placeholder 5">
            <a:extLst>
              <a:ext uri="{FF2B5EF4-FFF2-40B4-BE49-F238E27FC236}">
                <a16:creationId xmlns:a16="http://schemas.microsoft.com/office/drawing/2014/main" id="{36EC82E2-EFD9-1B8A-301F-A5AC5B79D7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8F823E-AF53-747E-0B75-60873029307B}"/>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444558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96CF-DD7E-8ABB-D2C7-C1810C26AC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50D3B6-73D7-42E8-8B03-9185EF28D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1ACA5-B4EB-1856-2FAE-119B4A6AC3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295158-E2D5-89DF-E197-695C6C12B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E3535-8C3E-25FA-80CF-2C86CD0DC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8B11DE-B5FF-0EA6-5C9C-1EADB634FA5E}"/>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8" name="Footer Placeholder 7">
            <a:extLst>
              <a:ext uri="{FF2B5EF4-FFF2-40B4-BE49-F238E27FC236}">
                <a16:creationId xmlns:a16="http://schemas.microsoft.com/office/drawing/2014/main" id="{E635E91D-86A1-0926-A4E5-95DB86AB2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696575-F358-4EC5-68EF-78EF5A81EE73}"/>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61745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352A-60E5-88C9-138A-0CA80E2CC9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AFE9B9-6101-B6EE-8C3F-C34F270553B5}"/>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4" name="Footer Placeholder 3">
            <a:extLst>
              <a:ext uri="{FF2B5EF4-FFF2-40B4-BE49-F238E27FC236}">
                <a16:creationId xmlns:a16="http://schemas.microsoft.com/office/drawing/2014/main" id="{CAD84D69-6946-68EB-C6CC-1DBB936196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AACF96-65AB-453E-B364-3FDD8E49CF40}"/>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040412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9147B-6FFB-63C6-A96E-55C59F5E3D6A}"/>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3" name="Footer Placeholder 2">
            <a:extLst>
              <a:ext uri="{FF2B5EF4-FFF2-40B4-BE49-F238E27FC236}">
                <a16:creationId xmlns:a16="http://schemas.microsoft.com/office/drawing/2014/main" id="{31DD1826-A152-B7D2-3C55-2F0233D04D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D4FD7F-C33C-7BD6-B71E-CB84EEC663FB}"/>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801572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11DD-FCB5-2335-0366-5D49AFE83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1C3BF3-0C52-D240-2C9E-9B649FB7A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64175-5FCC-7F60-692A-84E8FC342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CDD02-A715-C7E1-AB74-90C1F7BE7377}"/>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6" name="Footer Placeholder 5">
            <a:extLst>
              <a:ext uri="{FF2B5EF4-FFF2-40B4-BE49-F238E27FC236}">
                <a16:creationId xmlns:a16="http://schemas.microsoft.com/office/drawing/2014/main" id="{1FBE6FE8-0277-73CE-AE3C-DFB85A2956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05F409-CC26-214D-3CDF-1512292450FA}"/>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381459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8F41-6D6A-3168-4B98-C90DEC3A5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654A37-F343-F353-7337-0D0BA9374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B33576-E921-9835-AC7E-498C8D8BF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250EC-1D73-6DDC-C164-00522D876EC8}"/>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6" name="Footer Placeholder 5">
            <a:extLst>
              <a:ext uri="{FF2B5EF4-FFF2-40B4-BE49-F238E27FC236}">
                <a16:creationId xmlns:a16="http://schemas.microsoft.com/office/drawing/2014/main" id="{94E12C4A-7D56-0D23-2400-4217D246AD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7D41E7-9421-499F-6E43-92351AD5B1B4}"/>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521382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AFB0-8C86-4F0F-86B6-51566D8216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B3A267-FC59-0B33-D556-36A6A09B2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1B393-2FA5-8717-33DD-5316083D3275}"/>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5" name="Footer Placeholder 4">
            <a:extLst>
              <a:ext uri="{FF2B5EF4-FFF2-40B4-BE49-F238E27FC236}">
                <a16:creationId xmlns:a16="http://schemas.microsoft.com/office/drawing/2014/main" id="{AFE6A983-45EA-FBEF-6C86-28D01579DF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30BC97-43B0-CE87-744C-37886EA6DED2}"/>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311439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4EDD5-AE95-214F-3297-8B59129824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7338E-4AB9-1761-CED3-DB25F7B68D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50EF9-B73E-032D-91B0-C18D3180C400}"/>
              </a:ext>
            </a:extLst>
          </p:cNvPr>
          <p:cNvSpPr>
            <a:spLocks noGrp="1"/>
          </p:cNvSpPr>
          <p:nvPr>
            <p:ph type="dt" sz="half" idx="10"/>
          </p:nvPr>
        </p:nvSpPr>
        <p:spPr/>
        <p:txBody>
          <a:bodyPr/>
          <a:lstStyle/>
          <a:p>
            <a:fld id="{163C631A-4918-4997-B6CB-554FF9427482}" type="datetimeFigureOut">
              <a:rPr lang="en-GB" smtClean="0"/>
              <a:t>10/10/2024</a:t>
            </a:fld>
            <a:endParaRPr lang="en-GB"/>
          </a:p>
        </p:txBody>
      </p:sp>
      <p:sp>
        <p:nvSpPr>
          <p:cNvPr id="5" name="Footer Placeholder 4">
            <a:extLst>
              <a:ext uri="{FF2B5EF4-FFF2-40B4-BE49-F238E27FC236}">
                <a16:creationId xmlns:a16="http://schemas.microsoft.com/office/drawing/2014/main" id="{14FCDC34-018B-EA3D-F47B-EE5453EAB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549DEE-75AC-44B5-927D-0A111E9AA609}"/>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4275493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407194" indent="-407194">
              <a:defRPr sz="2100">
                <a:solidFill>
                  <a:schemeClr val="tx2">
                    <a:lumMod val="75000"/>
                    <a:lumOff val="25000"/>
                  </a:schemeClr>
                </a:solidFill>
              </a:defRPr>
            </a:lvl1pPr>
          </a:lstStyle>
          <a:p>
            <a:r>
              <a:rPr lang="en-US"/>
              <a:t>Click to edit Master title style</a:t>
            </a:r>
            <a:endParaRPr lang="en-GB"/>
          </a:p>
        </p:txBody>
      </p:sp>
      <p:sp>
        <p:nvSpPr>
          <p:cNvPr id="3" name="Content Placeholder 2"/>
          <p:cNvSpPr>
            <a:spLocks noGrp="1"/>
          </p:cNvSpPr>
          <p:nvPr>
            <p:ph sz="half" idx="1" hasCustomPrompt="1"/>
          </p:nvPr>
        </p:nvSpPr>
        <p:spPr>
          <a:xfrm>
            <a:off x="490539"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9910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183566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fr-FR"/>
              <a:t>Cliquez pour modifier les styles du texte du masque</a:t>
            </a:r>
          </a:p>
        </p:txBody>
      </p:sp>
      <p:sp>
        <p:nvSpPr>
          <p:cNvPr id="4" name="Footer Placeholder 4">
            <a:extLst>
              <a:ext uri="{FF2B5EF4-FFF2-40B4-BE49-F238E27FC236}">
                <a16:creationId xmlns:a16="http://schemas.microsoft.com/office/drawing/2014/main" id="{274707AD-7E64-B285-8046-95C08D1EE16E}"/>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65712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217387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009576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1037469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441069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439075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1854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4134663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13921872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1828758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266057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C8CE9796-2F9F-C960-D791-E129268374B1}"/>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947130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290522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24460838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1908965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044655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4152000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91477" y="476672"/>
            <a:ext cx="10492747" cy="720080"/>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391477" y="1340768"/>
            <a:ext cx="10465163" cy="4536504"/>
          </a:xfrm>
          <a:prstGeom prst="rect">
            <a:avLst/>
          </a:prstGeom>
        </p:spPr>
        <p:txBody>
          <a:bodyPr/>
          <a:lstStyle>
            <a:lvl1pPr marL="342900" indent="-342900">
              <a:buClr>
                <a:srgbClr val="154F98"/>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lr>
                <a:srgbClr val="154F98"/>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2pPr>
            <a:lvl3pPr marL="1143000" indent="-228600">
              <a:buClr>
                <a:srgbClr val="154F98"/>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3862832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82662" y="765175"/>
            <a:ext cx="10226675" cy="2424834"/>
          </a:xfrm>
        </p:spPr>
        <p:txBody>
          <a:bodyPr anchor="b">
            <a:normAutofit/>
          </a:bodyPr>
          <a:lstStyle>
            <a:lvl1pPr algn="ctr">
              <a:defRPr sz="5400"/>
            </a:lvl1pPr>
          </a:lstStyle>
          <a:p>
            <a:r>
              <a:rPr lang="fr-FR" dirty="0" err="1"/>
              <a:t>Title</a:t>
            </a:r>
            <a:r>
              <a:rPr lang="fr-FR" dirty="0"/>
              <a:t> </a:t>
            </a:r>
            <a:r>
              <a:rPr lang="fr-FR" dirty="0" err="1"/>
              <a:t>presentation</a:t>
            </a:r>
            <a:endParaRPr lang="fr-FR" dirty="0"/>
          </a:p>
        </p:txBody>
      </p:sp>
      <p:sp>
        <p:nvSpPr>
          <p:cNvPr id="3" name="Sous-titre 2"/>
          <p:cNvSpPr>
            <a:spLocks noGrp="1"/>
          </p:cNvSpPr>
          <p:nvPr>
            <p:ph type="subTitle" idx="1" hasCustomPrompt="1"/>
          </p:nvPr>
        </p:nvSpPr>
        <p:spPr>
          <a:xfrm>
            <a:off x="982662" y="3344227"/>
            <a:ext cx="10226675" cy="647529"/>
          </a:xfrm>
        </p:spPr>
        <p:txBody>
          <a:bodyPr>
            <a:normAutofit/>
          </a:bodyPr>
          <a:lstStyle>
            <a:lvl1pPr marL="0" indent="0" algn="ctr">
              <a:buNone/>
              <a:defRPr sz="36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Session </a:t>
            </a:r>
            <a:r>
              <a:rPr lang="fr-FR" dirty="0" err="1"/>
              <a:t>number</a:t>
            </a:r>
            <a:endParaRPr lang="fr-FR" dirty="0"/>
          </a:p>
        </p:txBody>
      </p:sp>
      <p:sp>
        <p:nvSpPr>
          <p:cNvPr id="11" name="Espace réservé du texte 2">
            <a:extLst>
              <a:ext uri="{FF2B5EF4-FFF2-40B4-BE49-F238E27FC236}">
                <a16:creationId xmlns:a16="http://schemas.microsoft.com/office/drawing/2014/main" id="{6AADDA5D-1ED3-0D94-8CE4-6BFC6EE8745E}"/>
              </a:ext>
            </a:extLst>
          </p:cNvPr>
          <p:cNvSpPr>
            <a:spLocks noGrp="1"/>
          </p:cNvSpPr>
          <p:nvPr>
            <p:ph type="body" idx="10" hasCustomPrompt="1"/>
          </p:nvPr>
        </p:nvSpPr>
        <p:spPr>
          <a:xfrm>
            <a:off x="982662" y="4161587"/>
            <a:ext cx="10226674" cy="1719668"/>
          </a:xfrm>
        </p:spPr>
        <p:txBody>
          <a:bodyPr anchor="t" anchorCtr="0">
            <a:normAutofit/>
          </a:bodyPr>
          <a:lstStyle>
            <a:lvl1pPr marL="0" indent="0" algn="ctr">
              <a:buNone/>
              <a:defRPr sz="4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Name and affiliation of the speaker</a:t>
            </a:r>
          </a:p>
        </p:txBody>
      </p:sp>
    </p:spTree>
    <p:extLst>
      <p:ext uri="{BB962C8B-B14F-4D97-AF65-F5344CB8AC3E}">
        <p14:creationId xmlns:p14="http://schemas.microsoft.com/office/powerpoint/2010/main" val="1406693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9" y="2873016"/>
            <a:ext cx="7200000" cy="608525"/>
          </a:xfrm>
        </p:spPr>
        <p:txBody>
          <a:bodyPr wrap="square" bIns="54000" anchor="t" anchorCtr="0">
            <a:noAutofit/>
          </a:bodyPr>
          <a:lstStyle>
            <a:lvl1pPr algn="l">
              <a:defRPr sz="3000"/>
            </a:lvl1pPr>
          </a:lstStyle>
          <a:p>
            <a:r>
              <a:rPr lang="en-US"/>
              <a:t>Click to edit Master title style</a:t>
            </a:r>
            <a:endParaRPr lang="en-GB"/>
          </a:p>
        </p:txBody>
      </p:sp>
      <p:sp>
        <p:nvSpPr>
          <p:cNvPr id="3" name="Subtitle 2"/>
          <p:cNvSpPr>
            <a:spLocks noGrp="1"/>
          </p:cNvSpPr>
          <p:nvPr>
            <p:ph type="subTitle" idx="1"/>
          </p:nvPr>
        </p:nvSpPr>
        <p:spPr>
          <a:xfrm>
            <a:off x="490539" y="3481539"/>
            <a:ext cx="7200000" cy="1655762"/>
          </a:xfrm>
        </p:spPr>
        <p:txBody>
          <a:bodyPr>
            <a:noAutofit/>
          </a:bodyPr>
          <a:lstStyle>
            <a:lvl1pPr marL="0" indent="0" algn="l">
              <a:lnSpc>
                <a:spcPct val="90000"/>
              </a:lnSpc>
              <a:spcAft>
                <a:spcPts val="900"/>
              </a:spcAft>
              <a:buNone/>
              <a:defRPr sz="3000" b="0">
                <a:solidFill>
                  <a:schemeClr val="accent1"/>
                </a:solidFill>
              </a:defRPr>
            </a:lvl1pPr>
            <a:lvl2pPr marL="0" indent="0" algn="l">
              <a:buNone/>
              <a:defRPr sz="1050">
                <a:solidFill>
                  <a:schemeClr val="accent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490539" y="6180035"/>
            <a:ext cx="2743200" cy="216000"/>
          </a:xfrm>
        </p:spPr>
        <p:txBody>
          <a:bodyPr anchor="b" anchorCtr="0">
            <a:noAutofit/>
          </a:bodyPr>
          <a:lstStyle>
            <a:lvl1pPr>
              <a:defRPr sz="75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7" y="490538"/>
            <a:ext cx="1751731" cy="63152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75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4031263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431668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2"/>
            <a:ext cx="7311863"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7" y="3244432"/>
            <a:ext cx="7619999" cy="3623095"/>
          </a:xfrm>
          <a:prstGeom prst="rect">
            <a:avLst/>
          </a:prstGeom>
        </p:spPr>
      </p:pic>
      <p:sp>
        <p:nvSpPr>
          <p:cNvPr id="10" name="Text Placeholder 9"/>
          <p:cNvSpPr>
            <a:spLocks noGrp="1"/>
          </p:cNvSpPr>
          <p:nvPr>
            <p:ph type="body" sz="quarter" idx="13"/>
          </p:nvPr>
        </p:nvSpPr>
        <p:spPr>
          <a:xfrm>
            <a:off x="490539" y="4796727"/>
            <a:ext cx="3412800" cy="560460"/>
          </a:xfrm>
        </p:spPr>
        <p:txBody>
          <a:bodyPr tIns="108000">
            <a:spAutoFit/>
          </a:bodyPr>
          <a:lstStyle>
            <a:lvl1pPr marL="367200" indent="-367200">
              <a:buSzPct val="150000"/>
              <a:buFontTx/>
              <a:buBlip>
                <a:blip r:embed="rId3"/>
              </a:buBlip>
              <a:defRPr b="0">
                <a:solidFill>
                  <a:schemeClr val="tx1"/>
                </a:solidFill>
              </a:defRPr>
            </a:lvl1pPr>
            <a:lvl2pPr marL="502200" indent="-135000">
              <a:buClr>
                <a:schemeClr val="accent2"/>
              </a:buClr>
              <a:buSzPct val="80000"/>
              <a:buFont typeface="Wingdings 3" panose="05040102010807070707" pitchFamily="18" charset="2"/>
              <a:buChar char="u"/>
              <a:defRPr sz="75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8026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6BF8FA03-70A1-7099-58C1-5757A07588D0}"/>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3341476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1"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75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2"/>
            <a:ext cx="7311863"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1" y="6870450"/>
            <a:ext cx="7505700" cy="115416"/>
          </a:xfrm>
          <a:prstGeom prst="rect">
            <a:avLst/>
          </a:prstGeom>
          <a:noFill/>
        </p:spPr>
        <p:txBody>
          <a:bodyPr wrap="square" lIns="0" tIns="0" rIns="0" bIns="0" rtlCol="0">
            <a:spAutoFit/>
          </a:bodyPr>
          <a:lstStyle/>
          <a:p>
            <a:pPr algn="r"/>
            <a:r>
              <a:rPr lang="en-GB" sz="750"/>
              <a:t>NB Manually place “ilo.org” device in front of image</a:t>
            </a:r>
          </a:p>
        </p:txBody>
      </p:sp>
    </p:spTree>
    <p:extLst>
      <p:ext uri="{BB962C8B-B14F-4D97-AF65-F5344CB8AC3E}">
        <p14:creationId xmlns:p14="http://schemas.microsoft.com/office/powerpoint/2010/main" val="16559358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2"/>
            <a:ext cx="7311863"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1" y="6870450"/>
            <a:ext cx="7505700" cy="115416"/>
          </a:xfrm>
          <a:prstGeom prst="rect">
            <a:avLst/>
          </a:prstGeom>
          <a:noFill/>
        </p:spPr>
        <p:txBody>
          <a:bodyPr wrap="square" lIns="0" tIns="0" rIns="0" bIns="0" rtlCol="0">
            <a:spAutoFit/>
          </a:bodyPr>
          <a:lstStyle/>
          <a:p>
            <a:pPr algn="r"/>
            <a:r>
              <a:rPr lang="en-GB" sz="750"/>
              <a:t>NB Manually place “ilo.org” device in front of image</a:t>
            </a:r>
          </a:p>
        </p:txBody>
      </p:sp>
      <p:sp>
        <p:nvSpPr>
          <p:cNvPr id="10" name="Picture Placeholder 9"/>
          <p:cNvSpPr>
            <a:spLocks noGrp="1"/>
          </p:cNvSpPr>
          <p:nvPr>
            <p:ph type="pic" sz="quarter" idx="13" hasCustomPrompt="1"/>
          </p:nvPr>
        </p:nvSpPr>
        <p:spPr>
          <a:xfrm>
            <a:off x="8289131"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75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9"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750" b="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786257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9" y="2393950"/>
            <a:ext cx="53604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3" y="2393951"/>
            <a:ext cx="53604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80960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9"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51"/>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3" y="2393951"/>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37120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9"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51"/>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4" y="2393952"/>
            <a:ext cx="3412801" cy="3482975"/>
          </a:xfrm>
        </p:spPr>
        <p:txBody>
          <a:bodyPr tIns="54000"/>
          <a:lstStyle>
            <a:lvl1pPr marL="270000" indent="-270000">
              <a:lnSpc>
                <a:spcPct val="80000"/>
              </a:lnSpc>
              <a:spcBef>
                <a:spcPts val="2400"/>
              </a:spcBef>
              <a:spcAft>
                <a:spcPts val="0"/>
              </a:spcAft>
              <a:buClr>
                <a:schemeClr val="accent2"/>
              </a:buClr>
              <a:buFontTx/>
              <a:buBlip>
                <a:blip r:embed="rId2"/>
              </a:buBlip>
              <a:defRPr sz="4500" b="0" spc="-150" baseline="0">
                <a:solidFill>
                  <a:schemeClr val="accent1"/>
                </a:solidFill>
              </a:defRPr>
            </a:lvl1pPr>
            <a:lvl2pPr marL="270000" indent="0">
              <a:lnSpc>
                <a:spcPct val="100000"/>
              </a:lnSpc>
              <a:spcBef>
                <a:spcPts val="0"/>
              </a:spcBef>
              <a:spcAft>
                <a:spcPts val="0"/>
              </a:spcAft>
              <a:buFontTx/>
              <a:buNone/>
              <a:defRPr sz="75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629336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9" y="2393950"/>
            <a:ext cx="7380000" cy="3482976"/>
          </a:xfrm>
        </p:spPr>
        <p:txBody>
          <a:bodyPr tIns="0">
            <a:noAutofit/>
          </a:bodyPr>
          <a:lstStyle>
            <a:lvl1pPr marL="367200" indent="-367200">
              <a:buSzPct val="120000"/>
              <a:buFontTx/>
              <a:buBlip>
                <a:blip r:embed="rId2"/>
              </a:buBlip>
              <a:defRPr sz="1725" b="0">
                <a:solidFill>
                  <a:schemeClr val="tx1"/>
                </a:solidFill>
              </a:defRPr>
            </a:lvl1pPr>
            <a:lvl2pPr marL="367200" indent="0">
              <a:buClr>
                <a:schemeClr val="accent2"/>
              </a:buClr>
              <a:buSzPct val="80000"/>
              <a:buFont typeface="Wingdings 3" panose="05040102010807070707" pitchFamily="18" charset="2"/>
              <a:buNone/>
              <a:defRPr sz="1725" baseline="0"/>
            </a:lvl2pPr>
            <a:lvl3pPr marL="502200" indent="-135000">
              <a:spcBef>
                <a:spcPts val="1350"/>
              </a:spcBef>
              <a:defRPr sz="75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75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865828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9" y="2872802"/>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9" y="3481324"/>
            <a:ext cx="7200000" cy="1656000"/>
          </a:xfrm>
        </p:spPr>
        <p:txBody>
          <a:bodyPr>
            <a:noAutofit/>
          </a:bodyPr>
          <a:lstStyle>
            <a:lvl1pPr marL="0" indent="0">
              <a:lnSpc>
                <a:spcPct val="90000"/>
              </a:lnSpc>
              <a:buNone/>
              <a:defRPr sz="3000" b="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9" y="6867374"/>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21024718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9" y="2872802"/>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9" y="3481324"/>
            <a:ext cx="7200000" cy="1656000"/>
          </a:xfrm>
        </p:spPr>
        <p:txBody>
          <a:bodyPr>
            <a:noAutofit/>
          </a:bodyPr>
          <a:lstStyle>
            <a:lvl1pPr marL="0" indent="0">
              <a:lnSpc>
                <a:spcPct val="90000"/>
              </a:lnSpc>
              <a:buNone/>
              <a:defRPr sz="3000" b="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8286749" y="4601106"/>
            <a:ext cx="3905251"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3"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28181567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9" y="2872802"/>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9" y="3481324"/>
            <a:ext cx="7200000" cy="1656000"/>
          </a:xfrm>
        </p:spPr>
        <p:txBody>
          <a:bodyPr>
            <a:noAutofit/>
          </a:bodyPr>
          <a:lstStyle>
            <a:lvl1pPr marL="0" indent="0">
              <a:lnSpc>
                <a:spcPct val="90000"/>
              </a:lnSpc>
              <a:buNone/>
              <a:defRPr sz="3000" b="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33132259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9" y="2872802"/>
            <a:ext cx="7200000" cy="608525"/>
          </a:xfrm>
        </p:spPr>
        <p:txBody>
          <a:bodyPr bIns="54000" anchor="t" anchorCtr="0">
            <a:noAutofit/>
          </a:bodyPr>
          <a:lstStyle>
            <a:lvl1pPr>
              <a:lnSpc>
                <a:spcPct val="90000"/>
              </a:lnSpc>
              <a:defRPr sz="3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9" y="3481324"/>
            <a:ext cx="7200000" cy="1656000"/>
          </a:xfrm>
        </p:spPr>
        <p:txBody>
          <a:bodyPr>
            <a:noAutofit/>
          </a:bodyPr>
          <a:lstStyle>
            <a:lvl1pPr marL="0" indent="0">
              <a:lnSpc>
                <a:spcPct val="90000"/>
              </a:lnSpc>
              <a:buNone/>
              <a:defRPr sz="30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203487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
        <p:nvSpPr>
          <p:cNvPr id="8" name="Footer Placeholder 4">
            <a:extLst>
              <a:ext uri="{FF2B5EF4-FFF2-40B4-BE49-F238E27FC236}">
                <a16:creationId xmlns:a16="http://schemas.microsoft.com/office/drawing/2014/main" id="{D88EBED4-BA37-9183-DD29-D2619504FE9B}"/>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4000624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4" y="1085563"/>
            <a:ext cx="13604217" cy="5784889"/>
          </a:xfrm>
          <a:prstGeom prst="rect">
            <a:avLst/>
          </a:prstGeom>
        </p:spPr>
      </p:pic>
      <p:sp>
        <p:nvSpPr>
          <p:cNvPr id="2" name="Title 1"/>
          <p:cNvSpPr>
            <a:spLocks noGrp="1"/>
          </p:cNvSpPr>
          <p:nvPr>
            <p:ph type="title"/>
          </p:nvPr>
        </p:nvSpPr>
        <p:spPr>
          <a:xfrm>
            <a:off x="490539" y="2872802"/>
            <a:ext cx="72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9" y="3481324"/>
            <a:ext cx="5868000" cy="648000"/>
          </a:xfrm>
        </p:spPr>
        <p:txBody>
          <a:bodyPr>
            <a:noAutofit/>
          </a:bodyPr>
          <a:lstStyle>
            <a:lvl1pPr marL="0" indent="0">
              <a:lnSpc>
                <a:spcPct val="90000"/>
              </a:lnSpc>
              <a:buNone/>
              <a:defRPr sz="3000" b="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1652390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1692746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5978383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03379" y="1484787"/>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994664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542925" indent="-542925">
              <a:defRPr sz="2800">
                <a:solidFill>
                  <a:schemeClr val="tx2">
                    <a:lumMod val="75000"/>
                    <a:lumOff val="25000"/>
                  </a:schemeClr>
                </a:solidFill>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90538" y="1890711"/>
            <a:ext cx="5360400" cy="4574743"/>
          </a:xfrm>
        </p:spPr>
        <p:txBody>
          <a:bodyPr lIns="36000" tIns="36000" rIns="36000" bIns="36000"/>
          <a:lstStyle>
            <a:lvl1pPr>
              <a:spcBef>
                <a:spcPts val="600"/>
              </a:spcBef>
              <a:defRPr>
                <a:solidFill>
                  <a:schemeClr val="tx2">
                    <a:lumMod val="85000"/>
                    <a:lumOff val="15000"/>
                  </a:schemeClr>
                </a:solidFill>
              </a:defRPr>
            </a:lvl1pPr>
            <a:lvl2pPr>
              <a:spcBef>
                <a:spcPts val="600"/>
              </a:spcBef>
              <a:defRPr>
                <a:solidFill>
                  <a:schemeClr val="tx2">
                    <a:lumMod val="85000"/>
                    <a:lumOff val="15000"/>
                  </a:schemeClr>
                </a:solidFill>
              </a:defRPr>
            </a:lvl2pPr>
            <a:lvl3pPr>
              <a:spcBef>
                <a:spcPts val="600"/>
              </a:spcBef>
              <a:defRPr>
                <a:solidFill>
                  <a:schemeClr val="tx2">
                    <a:lumMod val="85000"/>
                    <a:lumOff val="15000"/>
                  </a:schemeClr>
                </a:solidFill>
              </a:defRPr>
            </a:lvl3pPr>
            <a:lvl4pPr marL="452438" indent="-180975">
              <a:spcBef>
                <a:spcPts val="600"/>
              </a:spcBef>
              <a:buClr>
                <a:schemeClr val="tx2">
                  <a:lumMod val="75000"/>
                  <a:lumOff val="25000"/>
                </a:schemeClr>
              </a:buClr>
              <a:buFont typeface="Wingdings 2" panose="05020102010507070707" pitchFamily="18" charset="2"/>
              <a:buChar char="Ò"/>
              <a:tabLst>
                <a:tab pos="180975" algn="l"/>
              </a:tabLst>
              <a:defRPr sz="1600"/>
            </a:lvl4pPr>
            <a:lvl5pPr marL="452438" indent="-180975">
              <a:spcBef>
                <a:spcPts val="600"/>
              </a:spcBef>
              <a:buClr>
                <a:schemeClr val="tx2">
                  <a:lumMod val="75000"/>
                  <a:lumOff val="25000"/>
                </a:schemeClr>
              </a:buClr>
              <a:buFont typeface="Wingdings 2" panose="05020102010507070707" pitchFamily="18" charset="2"/>
              <a:buChar char="Ò"/>
              <a:defRPr sz="16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1"/>
            <a:ext cx="5360400" cy="4574743"/>
          </a:xfrm>
        </p:spPr>
        <p:txBody>
          <a:bodyPr lIns="36000" tIns="36000" rIns="36000" bIns="36000"/>
          <a:lstStyle>
            <a:lvl1pPr>
              <a:spcBef>
                <a:spcPts val="600"/>
              </a:spcBef>
              <a:defRPr>
                <a:solidFill>
                  <a:schemeClr val="tx2">
                    <a:lumMod val="85000"/>
                    <a:lumOff val="15000"/>
                  </a:schemeClr>
                </a:solidFill>
              </a:defRPr>
            </a:lvl1pPr>
            <a:lvl2pPr>
              <a:spcBef>
                <a:spcPts val="600"/>
              </a:spcBef>
              <a:defRPr>
                <a:solidFill>
                  <a:schemeClr val="tx2">
                    <a:lumMod val="85000"/>
                    <a:lumOff val="15000"/>
                  </a:schemeClr>
                </a:solidFill>
              </a:defRPr>
            </a:lvl2pPr>
            <a:lvl3pPr>
              <a:spcBef>
                <a:spcPts val="600"/>
              </a:spcBef>
              <a:defRPr>
                <a:solidFill>
                  <a:schemeClr val="tx2">
                    <a:lumMod val="85000"/>
                    <a:lumOff val="15000"/>
                  </a:schemeClr>
                </a:solidFill>
              </a:defRPr>
            </a:lvl3pPr>
            <a:lvl4pPr marL="452438" indent="-180975">
              <a:spcBef>
                <a:spcPts val="600"/>
              </a:spcBef>
              <a:buClr>
                <a:schemeClr val="tx2">
                  <a:lumMod val="75000"/>
                  <a:lumOff val="25000"/>
                </a:schemeClr>
              </a:buClr>
              <a:buFont typeface="Wingdings 2" panose="05020102010507070707" pitchFamily="18" charset="2"/>
              <a:buChar char="Ò"/>
              <a:tabLst>
                <a:tab pos="180975" algn="l"/>
              </a:tabLst>
              <a:defRPr sz="1600"/>
            </a:lvl4pPr>
            <a:lvl5pPr marL="452438" indent="-180975">
              <a:spcBef>
                <a:spcPts val="600"/>
              </a:spcBef>
              <a:buClr>
                <a:schemeClr val="tx2">
                  <a:lumMod val="75000"/>
                  <a:lumOff val="25000"/>
                </a:schemeClr>
              </a:buClr>
              <a:buFont typeface="Wingdings 2" panose="05020102010507070707" pitchFamily="18" charset="2"/>
              <a:buChar char="Ò"/>
              <a:defRPr sz="16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75702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53188"/>
            <a:ext cx="12190647" cy="370481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7871" y="6135523"/>
            <a:ext cx="1649920" cy="561997"/>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8976320" cy="4869160"/>
          </a:xfrm>
          <a:prstGeom prst="rect">
            <a:avLst/>
          </a:prstGeom>
        </p:spPr>
      </p:pic>
    </p:spTree>
    <p:custDataLst>
      <p:tags r:id="rId1"/>
    </p:custDataLst>
    <p:extLst>
      <p:ext uri="{BB962C8B-B14F-4D97-AF65-F5344CB8AC3E}">
        <p14:creationId xmlns:p14="http://schemas.microsoft.com/office/powerpoint/2010/main" val="2222024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0" y="476673"/>
            <a:ext cx="5384800" cy="4248471"/>
          </a:xfrm>
          <a:prstGeom prst="rect">
            <a:avLst/>
          </a:prstGeom>
        </p:spPr>
        <p:txBody>
          <a:bodyPr/>
          <a:lstStyle>
            <a:lvl1pPr marL="457200" indent="-457200">
              <a:buClr>
                <a:srgbClr val="82A8B6"/>
              </a:buClr>
              <a:buFont typeface="Wingdings" panose="05000000000000000000" pitchFamily="2" charset="2"/>
              <a:buChar cha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4559829" y="4077072"/>
            <a:ext cx="3456384" cy="369332"/>
          </a:xfrm>
          <a:prstGeom prst="rect">
            <a:avLst/>
          </a:prstGeom>
          <a:noFill/>
        </p:spPr>
        <p:txBody>
          <a:bodyPr wrap="square" rtlCol="0">
            <a:spAutoFit/>
          </a:bodyPr>
          <a:lstStyle/>
          <a:p>
            <a:endParaRPr lang="en-GB" dirty="0"/>
          </a:p>
        </p:txBody>
      </p:sp>
      <p:sp>
        <p:nvSpPr>
          <p:cNvPr id="6" name="Content Placeholder 2"/>
          <p:cNvSpPr>
            <a:spLocks noGrp="1"/>
          </p:cNvSpPr>
          <p:nvPr>
            <p:ph sz="half" idx="10"/>
          </p:nvPr>
        </p:nvSpPr>
        <p:spPr>
          <a:xfrm>
            <a:off x="623392" y="476672"/>
            <a:ext cx="5384800" cy="4248472"/>
          </a:xfrm>
          <a:prstGeom prst="rect">
            <a:avLst/>
          </a:prstGeom>
        </p:spPr>
        <p:txBody>
          <a:bodyPr/>
          <a:lstStyle>
            <a:lvl1pPr>
              <a:buClr>
                <a:srgbClr val="82A8B6"/>
              </a:buCl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3633305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4312" y="332656"/>
            <a:ext cx="109728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648104" y="1124744"/>
            <a:ext cx="10945216"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0255714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828942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928580" y="1874640"/>
            <a:ext cx="10363200" cy="1362075"/>
          </a:xfrm>
          <a:prstGeom prst="rect">
            <a:avLst/>
          </a:prstGeom>
        </p:spPr>
        <p:txBody>
          <a:bodyPr anchor="t"/>
          <a:lstStyle>
            <a:lvl1pPr algn="l">
              <a:defRPr sz="4000" b="1" cap="all">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7" name="Text Placeholder 2"/>
          <p:cNvSpPr>
            <a:spLocks noGrp="1"/>
          </p:cNvSpPr>
          <p:nvPr>
            <p:ph type="body" idx="1"/>
          </p:nvPr>
        </p:nvSpPr>
        <p:spPr>
          <a:xfrm>
            <a:off x="928580" y="332657"/>
            <a:ext cx="103632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98721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fr-FR"/>
              <a:t>Cliquez sur l'icône pour ajouter une image</a:t>
            </a:r>
            <a:endParaRPr lang="en-GB"/>
          </a:p>
        </p:txBody>
      </p:sp>
      <p:sp>
        <p:nvSpPr>
          <p:cNvPr id="7" name="Footer Placeholder 4">
            <a:extLst>
              <a:ext uri="{FF2B5EF4-FFF2-40B4-BE49-F238E27FC236}">
                <a16:creationId xmlns:a16="http://schemas.microsoft.com/office/drawing/2014/main" id="{591FD2DA-3789-CCEC-BDCF-69152DEFB25C}"/>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6104444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245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3.xml"/><Relationship Id="rId7"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13.emf"/><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e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image" Target="../media/image1.emf"/><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2.emf"/><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image" Target="../media/image13.emf"/></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87.xml"/><Relationship Id="rId7"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fr-FR"/>
              <a:t>Modifiez le style du titre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Footer Placeholder 4"/>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70" r:id="rId17"/>
    <p:sldLayoutId id="2147483672" r:id="rId18"/>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B2C09-FB95-4F76-8D0E-D8BD03F88E76}" type="datetimeFigureOut">
              <a:rPr lang="en-GB" smtClean="0"/>
              <a:t>10/10/2024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4E3B6-D22E-485C-8165-3991E9C31708}" type="slidenum">
              <a:rPr lang="en-GB" smtClean="0"/>
              <a:t>‹#›</a:t>
            </a:fld>
            <a:endParaRPr lang="en-GB"/>
          </a:p>
        </p:txBody>
      </p:sp>
    </p:spTree>
    <p:extLst>
      <p:ext uri="{BB962C8B-B14F-4D97-AF65-F5344CB8AC3E}">
        <p14:creationId xmlns:p14="http://schemas.microsoft.com/office/powerpoint/2010/main" val="22039720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lide Number Placeholder 3"/>
          <p:cNvSpPr txBox="1">
            <a:spLocks/>
          </p:cNvSpPr>
          <p:nvPr userDrawn="1"/>
        </p:nvSpPr>
        <p:spPr>
          <a:xfrm>
            <a:off x="11307083" y="6371381"/>
            <a:ext cx="719403" cy="3175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fld id="{AC611B22-04DA-49DB-8F00-1DBB662793CA}" type="slidenum">
              <a:rPr lang="it-IT" sz="1400" smtClean="0">
                <a:solidFill>
                  <a:schemeClr val="bg1"/>
                </a:solidFill>
              </a:rPr>
              <a:pPr algn="ctr" eaLnBrk="1" hangingPunct="1">
                <a:defRPr/>
              </a:pPr>
              <a:t>‹#›</a:t>
            </a:fld>
            <a:endParaRPr lang="id-ID" sz="1600" dirty="0">
              <a:solidFill>
                <a:schemeClr val="bg1"/>
              </a:solidFill>
            </a:endParaRPr>
          </a:p>
        </p:txBody>
      </p:sp>
    </p:spTree>
    <p:custDataLst>
      <p:tags r:id="rId8"/>
    </p:custDataLst>
    <p:extLst>
      <p:ext uri="{BB962C8B-B14F-4D97-AF65-F5344CB8AC3E}">
        <p14:creationId xmlns:p14="http://schemas.microsoft.com/office/powerpoint/2010/main" val="9872956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EDE0D-C39E-1420-F393-2007B5AFF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DA5C9-1CD3-86C9-760F-24532B535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6515AC-74C0-17A1-EBBD-675AA2D69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631A-4918-4997-B6CB-554FF9427482}" type="datetimeFigureOut">
              <a:rPr lang="en-GB" smtClean="0"/>
              <a:t>10/10/2024</a:t>
            </a:fld>
            <a:endParaRPr lang="en-GB"/>
          </a:p>
        </p:txBody>
      </p:sp>
      <p:sp>
        <p:nvSpPr>
          <p:cNvPr id="5" name="Footer Placeholder 4">
            <a:extLst>
              <a:ext uri="{FF2B5EF4-FFF2-40B4-BE49-F238E27FC236}">
                <a16:creationId xmlns:a16="http://schemas.microsoft.com/office/drawing/2014/main" id="{A73E767D-3113-0BA3-C9CB-7C42535C8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E4EC03-4D5B-0F30-B187-3E0ED351B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3F1B-1AE2-4054-AC13-DED8CB2ABFBD}" type="slidenum">
              <a:rPr lang="en-GB" smtClean="0"/>
              <a:t>‹#›</a:t>
            </a:fld>
            <a:endParaRPr lang="en-GB"/>
          </a:p>
        </p:txBody>
      </p:sp>
    </p:spTree>
    <p:extLst>
      <p:ext uri="{BB962C8B-B14F-4D97-AF65-F5344CB8AC3E}">
        <p14:creationId xmlns:p14="http://schemas.microsoft.com/office/powerpoint/2010/main" val="19501961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338741733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9"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9" y="2393952"/>
            <a:ext cx="11210924" cy="34829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9" y="6870450"/>
            <a:ext cx="2743200" cy="216000"/>
          </a:xfrm>
          <a:prstGeom prst="rect">
            <a:avLst/>
          </a:prstGeom>
        </p:spPr>
        <p:txBody>
          <a:bodyPr vert="horz" lIns="0" tIns="0" rIns="0" bIns="0" rtlCol="0" anchor="ctr">
            <a:noAutofit/>
          </a:bodyPr>
          <a:lstStyle>
            <a:lvl1pPr algn="l">
              <a:defRPr sz="75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3" cy="180000"/>
          </a:xfrm>
          <a:prstGeom prst="rect">
            <a:avLst/>
          </a:prstGeom>
        </p:spPr>
        <p:txBody>
          <a:bodyPr vert="horz" lIns="0" tIns="0" rIns="0" bIns="0" rtlCol="0" anchor="t" anchorCtr="0">
            <a:noAutofit/>
          </a:bodyPr>
          <a:lstStyle>
            <a:lvl1pPr algn="l">
              <a:defRPr sz="75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3" y="432000"/>
            <a:ext cx="540000" cy="288000"/>
          </a:xfrm>
          <a:prstGeom prst="rect">
            <a:avLst/>
          </a:prstGeom>
        </p:spPr>
        <p:txBody>
          <a:bodyPr vert="horz" lIns="0" tIns="0" rIns="0" bIns="0" rtlCol="0" anchor="t" anchorCtr="0">
            <a:noAutofit/>
          </a:bodyPr>
          <a:lstStyle>
            <a:lvl1pPr algn="r">
              <a:defRPr sz="135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0539" y="490538"/>
            <a:ext cx="1371600" cy="494482"/>
          </a:xfrm>
          <a:prstGeom prst="rect">
            <a:avLst/>
          </a:prstGeom>
        </p:spPr>
      </p:pic>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92955205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hf hdr="0"/>
  <p:txStyles>
    <p:titleStyle>
      <a:lvl1pPr algn="l" defTabSz="685800" rtl="0" eaLnBrk="1" latinLnBrk="0" hangingPunct="1">
        <a:lnSpc>
          <a:spcPct val="90000"/>
        </a:lnSpc>
        <a:spcBef>
          <a:spcPct val="0"/>
        </a:spcBef>
        <a:buNone/>
        <a:defRPr sz="1875"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1800"/>
        </a:spcBef>
        <a:spcAft>
          <a:spcPts val="450"/>
        </a:spcAft>
        <a:buFont typeface="Arial" panose="020B0604020202020204" pitchFamily="34" charset="0"/>
        <a:buNone/>
        <a:defRPr sz="1350" b="1" kern="1200">
          <a:solidFill>
            <a:schemeClr val="accent2"/>
          </a:solidFill>
          <a:latin typeface="+mn-lt"/>
          <a:ea typeface="+mn-ea"/>
          <a:cs typeface="+mn-cs"/>
        </a:defRPr>
      </a:lvl1pPr>
      <a:lvl2pPr marL="0" indent="0" algn="l" defTabSz="685800" rtl="0" eaLnBrk="1" latinLnBrk="0" hangingPunct="1">
        <a:lnSpc>
          <a:spcPct val="100000"/>
        </a:lnSpc>
        <a:spcBef>
          <a:spcPts val="450"/>
        </a:spcBef>
        <a:spcAft>
          <a:spcPts val="450"/>
        </a:spcAft>
        <a:buFont typeface="Arial" panose="020B0604020202020204" pitchFamily="34" charset="0"/>
        <a:buNone/>
        <a:defRPr sz="1350" kern="1200">
          <a:solidFill>
            <a:schemeClr val="tx1"/>
          </a:solidFill>
          <a:latin typeface="+mn-lt"/>
          <a:ea typeface="+mn-ea"/>
          <a:cs typeface="+mn-cs"/>
        </a:defRPr>
      </a:lvl2pPr>
      <a:lvl3pPr marL="189000" indent="-189000" algn="l" defTabSz="685800" rtl="0" eaLnBrk="1" latinLnBrk="0" hangingPunct="1">
        <a:lnSpc>
          <a:spcPct val="100000"/>
        </a:lnSpc>
        <a:spcBef>
          <a:spcPts val="450"/>
        </a:spcBef>
        <a:buClr>
          <a:schemeClr val="accent2"/>
        </a:buClr>
        <a:buSzPct val="70000"/>
        <a:buFont typeface="Wingdings 3" panose="05040102010807070707" pitchFamily="18" charset="2"/>
        <a:buChar char=""/>
        <a:defRPr sz="1350" kern="1200">
          <a:solidFill>
            <a:schemeClr val="tx1"/>
          </a:solidFill>
          <a:latin typeface="+mn-lt"/>
          <a:ea typeface="+mn-ea"/>
          <a:cs typeface="+mn-cs"/>
        </a:defRPr>
      </a:lvl3pPr>
      <a:lvl4pPr marL="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050" b="1" kern="1200">
          <a:solidFill>
            <a:schemeClr val="accent2"/>
          </a:solidFill>
          <a:latin typeface="+mn-lt"/>
          <a:ea typeface="+mn-ea"/>
          <a:cs typeface="+mn-cs"/>
        </a:defRPr>
      </a:lvl4pPr>
      <a:lvl5pPr marL="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050" kern="1200">
          <a:solidFill>
            <a:schemeClr val="tx1"/>
          </a:solidFill>
          <a:latin typeface="+mn-lt"/>
          <a:ea typeface="+mn-ea"/>
          <a:cs typeface="+mn-cs"/>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lide Number Placeholder 3"/>
          <p:cNvSpPr txBox="1">
            <a:spLocks/>
          </p:cNvSpPr>
          <p:nvPr userDrawn="1"/>
        </p:nvSpPr>
        <p:spPr>
          <a:xfrm>
            <a:off x="11307083" y="6371381"/>
            <a:ext cx="719403" cy="3175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fld id="{AC611B22-04DA-49DB-8F00-1DBB662793CA}" type="slidenum">
              <a:rPr lang="it-IT" sz="1400" smtClean="0">
                <a:solidFill>
                  <a:schemeClr val="bg1"/>
                </a:solidFill>
              </a:rPr>
              <a:pPr algn="ctr" eaLnBrk="1" hangingPunct="1">
                <a:defRPr/>
              </a:pPr>
              <a:t>‹#›</a:t>
            </a:fld>
            <a:endParaRPr lang="id-ID" sz="1600" dirty="0">
              <a:solidFill>
                <a:schemeClr val="bg1"/>
              </a:solidFill>
            </a:endParaRPr>
          </a:p>
        </p:txBody>
      </p:sp>
    </p:spTree>
    <p:custDataLst>
      <p:tags r:id="rId8"/>
    </p:custDataLst>
    <p:extLst>
      <p:ext uri="{BB962C8B-B14F-4D97-AF65-F5344CB8AC3E}">
        <p14:creationId xmlns:p14="http://schemas.microsoft.com/office/powerpoint/2010/main" val="397606131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Lst>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bonnet@ilo.org"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8.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6.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commons.wikimedia.org/wiki/File:Aiga_toiletsq_men.svg" TargetMode="External"/><Relationship Id="rId5" Type="http://schemas.openxmlformats.org/officeDocument/2006/relationships/image" Target="../media/image33.png"/><Relationship Id="rId4" Type="http://schemas.openxmlformats.org/officeDocument/2006/relationships/hyperlink" Target="https://pixabay.com/fr/femmes-femme-bonhomme-allumette-29409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19.sv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png"/><Relationship Id="rId1" Type="http://schemas.openxmlformats.org/officeDocument/2006/relationships/slideLayout" Target="../slideLayouts/slideLayout36.xml"/><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92CD"/>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6AB9507-067B-48C1-A62C-7E2873874465}"/>
              </a:ext>
            </a:extLst>
          </p:cNvPr>
          <p:cNvSpPr txBox="1">
            <a:spLocks/>
          </p:cNvSpPr>
          <p:nvPr/>
        </p:nvSpPr>
        <p:spPr>
          <a:xfrm>
            <a:off x="7320468" y="1166649"/>
            <a:ext cx="4596808" cy="3016468"/>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Session 3.1</a:t>
            </a:r>
          </a:p>
          <a:p>
            <a:pPr marL="0" marR="0" lvl="0" indent="0" algn="l" defTabSz="914400" rtl="0" eaLnBrk="1" fontAlgn="auto" latinLnBrk="0" hangingPunct="1">
              <a:lnSpc>
                <a:spcPct val="120000"/>
              </a:lnSpc>
              <a:spcBef>
                <a:spcPct val="0"/>
              </a:spcBef>
              <a:spcAft>
                <a:spcPts val="600"/>
              </a:spcAft>
              <a:buClrTx/>
              <a:buSzTx/>
              <a:buFontTx/>
              <a:buNone/>
              <a:tabLst/>
              <a:defRPr/>
            </a:pPr>
            <a:r>
              <a:rPr kumimoji="0" lang="en-GB" sz="360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Going from derived variables to </a:t>
            </a:r>
            <a:r>
              <a:rPr kumimoji="0" lang="en-GB" sz="36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indicators on persons, jobs and work activities </a:t>
            </a:r>
            <a:br>
              <a:rPr kumimoji="0" lang="en-GB" sz="36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GB" sz="360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Focus on headline indicators</a:t>
            </a:r>
            <a:endParaRPr kumimoji="0" lang="en-US" sz="340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8" name="Text Placeholder 2">
            <a:extLst>
              <a:ext uri="{FF2B5EF4-FFF2-40B4-BE49-F238E27FC236}">
                <a16:creationId xmlns:a16="http://schemas.microsoft.com/office/drawing/2014/main" id="{6FDEAC0B-C7F7-4EF8-9AC9-70E39A8119C1}"/>
              </a:ext>
            </a:extLst>
          </p:cNvPr>
          <p:cNvSpPr txBox="1">
            <a:spLocks/>
          </p:cNvSpPr>
          <p:nvPr/>
        </p:nvSpPr>
        <p:spPr>
          <a:xfrm>
            <a:off x="7472295" y="4665644"/>
            <a:ext cx="4719706" cy="12366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4546A">
                    <a:lumMod val="20000"/>
                    <a:lumOff val="80000"/>
                  </a:srgbClr>
                </a:solidFill>
                <a:effectLst/>
                <a:uLnTx/>
                <a:uFillTx/>
                <a:latin typeface="Noto Sans" panose="020B0502040504020204" pitchFamily="34" charset="0"/>
                <a:ea typeface="Noto Sans" panose="020B0502040504020204" pitchFamily="34" charset="0"/>
                <a:cs typeface="Noto Sans" panose="020B0502040504020204" pitchFamily="34" charset="0"/>
              </a:rPr>
              <a:t>ILO-SIAP Regional Course on Statistics on Informality:  Definitions, Measurement, SDGs and Other Policy Indicators</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lumMod val="20000"/>
                    <a:lumOff val="80000"/>
                  </a:srgbClr>
                </a:solidFill>
                <a:effectLst/>
                <a:uLnTx/>
                <a:uFillTx/>
                <a:latin typeface="Noto Sans" panose="020B0502040504020204" pitchFamily="34" charset="0"/>
                <a:ea typeface="Noto Sans" panose="020B0502040504020204" pitchFamily="34" charset="0"/>
                <a:cs typeface="Noto Sans" panose="020B0502040504020204" pitchFamily="34" charset="0"/>
              </a:rPr>
              <a:t>Chiba (Japan), 15-18 October 2024</a:t>
            </a:r>
          </a:p>
        </p:txBody>
      </p:sp>
      <p:sp>
        <p:nvSpPr>
          <p:cNvPr id="9" name="Text Placeholder 2">
            <a:extLst>
              <a:ext uri="{FF2B5EF4-FFF2-40B4-BE49-F238E27FC236}">
                <a16:creationId xmlns:a16="http://schemas.microsoft.com/office/drawing/2014/main" id="{593258F2-841D-775F-9CCF-F961BFE89B35}"/>
              </a:ext>
            </a:extLst>
          </p:cNvPr>
          <p:cNvSpPr txBox="1">
            <a:spLocks/>
          </p:cNvSpPr>
          <p:nvPr/>
        </p:nvSpPr>
        <p:spPr>
          <a:xfrm>
            <a:off x="7624123" y="6239435"/>
            <a:ext cx="4538949" cy="61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chemeClr val="bg1"/>
                </a:solidFill>
                <a:effectLst/>
                <a:uLnTx/>
                <a:uFillTx/>
                <a:latin typeface="Noto Sans" panose="020B0502040504020204" pitchFamily="34" charset="0"/>
                <a:ea typeface="Noto Sans" panose="020B0502040504020204" pitchFamily="34" charset="0"/>
                <a:cs typeface="Noto Sans" panose="020B0502040504020204" pitchFamily="34" charset="0"/>
              </a:rPr>
              <a:t>Florence Bonnet</a:t>
            </a:r>
            <a:r>
              <a:rPr lang="fr-FR"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AP/FORMALIZATION (</a:t>
            </a:r>
            <a:r>
              <a:rPr lang="fr-FR" sz="1200" dirty="0">
                <a:solidFill>
                  <a:schemeClr val="bg1"/>
                </a:solidFill>
                <a:latin typeface="Noto Sans" panose="020B0502040504020204" pitchFamily="34" charset="0"/>
                <a:ea typeface="Noto Sans" panose="020B0502040504020204" pitchFamily="34" charset="0"/>
                <a:cs typeface="Noto Sans" panose="020B0502040504020204" pitchFamily="34" charset="0"/>
                <a:hlinkClick r:id="rId2">
                  <a:extLst>
                    <a:ext uri="{A12FA001-AC4F-418D-AE19-62706E023703}">
                      <ahyp:hlinkClr xmlns:ahyp="http://schemas.microsoft.com/office/drawing/2018/hyperlinkcolor" val="tx"/>
                    </a:ext>
                  </a:extLst>
                </a:hlinkClick>
              </a:rPr>
              <a:t>bonnet@ilo.org</a:t>
            </a:r>
            <a:r>
              <a:rPr lang="fr-FR"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endParaRPr kumimoji="0" lang="fr-FR" sz="1200" b="0" i="0" u="none" strike="noStrike" kern="1200" cap="none" spc="0" normalizeH="0" baseline="0" noProof="0" dirty="0">
              <a:ln>
                <a:noFill/>
              </a:ln>
              <a:solidFill>
                <a:schemeClr val="bg1"/>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2" name="Picture 1">
            <a:extLst>
              <a:ext uri="{FF2B5EF4-FFF2-40B4-BE49-F238E27FC236}">
                <a16:creationId xmlns:a16="http://schemas.microsoft.com/office/drawing/2014/main" id="{82979F81-7433-B9FF-2741-B067AA6C843F}"/>
              </a:ext>
            </a:extLst>
          </p:cNvPr>
          <p:cNvPicPr>
            <a:picLocks noChangeAspect="1"/>
          </p:cNvPicPr>
          <p:nvPr/>
        </p:nvPicPr>
        <p:blipFill>
          <a:blip r:embed="rId3"/>
          <a:stretch>
            <a:fillRect/>
          </a:stretch>
        </p:blipFill>
        <p:spPr>
          <a:xfrm>
            <a:off x="137894" y="677454"/>
            <a:ext cx="6511092" cy="5035732"/>
          </a:xfrm>
          <a:prstGeom prst="rect">
            <a:avLst/>
          </a:prstGeom>
        </p:spPr>
      </p:pic>
      <p:sp>
        <p:nvSpPr>
          <p:cNvPr id="3" name="Arrow: Down 2">
            <a:extLst>
              <a:ext uri="{FF2B5EF4-FFF2-40B4-BE49-F238E27FC236}">
                <a16:creationId xmlns:a16="http://schemas.microsoft.com/office/drawing/2014/main" id="{9236E2DD-472B-0EC3-65D7-F0E8F13E300D}"/>
              </a:ext>
            </a:extLst>
          </p:cNvPr>
          <p:cNvSpPr/>
          <p:nvPr/>
        </p:nvSpPr>
        <p:spPr>
          <a:xfrm>
            <a:off x="3402330" y="2270760"/>
            <a:ext cx="255270" cy="2110740"/>
          </a:xfrm>
          <a:prstGeom prst="downArrow">
            <a:avLst>
              <a:gd name="adj1" fmla="val 10199"/>
              <a:gd name="adj2" fmla="val 25124"/>
            </a:avLst>
          </a:prstGeom>
          <a:solidFill>
            <a:srgbClr val="A1FDFB"/>
          </a:solidFill>
          <a:ln>
            <a:solidFill>
              <a:srgbClr val="A1FD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F639A29-1870-AB8F-B586-B2A9A846312F}"/>
              </a:ext>
            </a:extLst>
          </p:cNvPr>
          <p:cNvSpPr/>
          <p:nvPr/>
        </p:nvSpPr>
        <p:spPr>
          <a:xfrm>
            <a:off x="2432984" y="4204916"/>
            <a:ext cx="1666316" cy="1579934"/>
          </a:xfrm>
          <a:prstGeom prst="rect">
            <a:avLst/>
          </a:prstGeom>
          <a:noFill/>
          <a:ln w="57150">
            <a:solidFill>
              <a:srgbClr val="1B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AC0C3AC-E679-BE66-B565-7F96140CC278}"/>
              </a:ext>
            </a:extLst>
          </p:cNvPr>
          <p:cNvSpPr txBox="1"/>
          <p:nvPr/>
        </p:nvSpPr>
        <p:spPr>
          <a:xfrm>
            <a:off x="5128868" y="5107009"/>
            <a:ext cx="400050" cy="707886"/>
          </a:xfrm>
          <a:prstGeom prst="rect">
            <a:avLst/>
          </a:prstGeom>
          <a:noFill/>
        </p:spPr>
        <p:txBody>
          <a:bodyPr wrap="square" rtlCol="0">
            <a:spAutoFit/>
          </a:bodyPr>
          <a:lstStyle/>
          <a:p>
            <a:r>
              <a:rPr lang="fr-FR" sz="4000" b="1" dirty="0">
                <a:solidFill>
                  <a:srgbClr val="A1FDFB"/>
                </a:solidFill>
              </a:rPr>
              <a:t>+</a:t>
            </a:r>
            <a:endParaRPr lang="en-GB" b="1" dirty="0">
              <a:solidFill>
                <a:srgbClr val="A1FDFB"/>
              </a:solidFill>
            </a:endParaRPr>
          </a:p>
        </p:txBody>
      </p:sp>
      <p:sp>
        <p:nvSpPr>
          <p:cNvPr id="6" name="Right Bracket 5">
            <a:extLst>
              <a:ext uri="{FF2B5EF4-FFF2-40B4-BE49-F238E27FC236}">
                <a16:creationId xmlns:a16="http://schemas.microsoft.com/office/drawing/2014/main" id="{B0A3DB2D-53CA-70DF-16D8-A63D879BEB3F}"/>
              </a:ext>
            </a:extLst>
          </p:cNvPr>
          <p:cNvSpPr/>
          <p:nvPr/>
        </p:nvSpPr>
        <p:spPr>
          <a:xfrm rot="5400000">
            <a:off x="5185862" y="4100365"/>
            <a:ext cx="192366" cy="2145030"/>
          </a:xfrm>
          <a:prstGeom prst="rightBracket">
            <a:avLst/>
          </a:prstGeom>
          <a:ln w="28575">
            <a:solidFill>
              <a:srgbClr val="A1FD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9806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837EC-9E88-4A7A-B958-8F35EEEA4BA4}"/>
              </a:ext>
            </a:extLst>
          </p:cNvPr>
          <p:cNvSpPr>
            <a:spLocks noGrp="1"/>
          </p:cNvSpPr>
          <p:nvPr>
            <p:ph type="title"/>
          </p:nvPr>
        </p:nvSpPr>
        <p:spPr>
          <a:xfrm>
            <a:off x="2425964" y="260052"/>
            <a:ext cx="9269850" cy="466662"/>
          </a:xfrm>
        </p:spPr>
        <p:txBody>
          <a:bodyPr/>
          <a:lstStyle/>
          <a:p>
            <a:pPr marL="342900" indent="-342900">
              <a:buClr>
                <a:schemeClr val="accent2"/>
              </a:buClr>
              <a:buSzPct val="90000"/>
              <a:buFont typeface="Wingdings 3" panose="05040102010807070707" pitchFamily="18" charset="2"/>
              <a:buChar char="u"/>
            </a:pPr>
            <a:r>
              <a:rPr lang="en-GB" b="0" dirty="0"/>
              <a:t>Question 2 | Prevalent forms of informal employment</a:t>
            </a:r>
            <a:br>
              <a:rPr lang="en-GB" dirty="0"/>
            </a:br>
            <a:r>
              <a:rPr lang="en-US" dirty="0"/>
              <a:t>What formalization means for who?</a:t>
            </a:r>
            <a:endParaRPr lang="en-GB" dirty="0"/>
          </a:p>
        </p:txBody>
      </p:sp>
      <p:sp>
        <p:nvSpPr>
          <p:cNvPr id="2" name="Rectangle 1">
            <a:extLst>
              <a:ext uri="{FF2B5EF4-FFF2-40B4-BE49-F238E27FC236}">
                <a16:creationId xmlns:a16="http://schemas.microsoft.com/office/drawing/2014/main" id="{0433081B-BEC9-AAE5-89BF-E5CDA1F46D65}"/>
              </a:ext>
            </a:extLst>
          </p:cNvPr>
          <p:cNvSpPr/>
          <p:nvPr/>
        </p:nvSpPr>
        <p:spPr>
          <a:xfrm>
            <a:off x="160076" y="97550"/>
            <a:ext cx="1987697" cy="3958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Headline</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F5749AF2-6B38-F570-B85A-BB4C9B6C5614}"/>
              </a:ext>
            </a:extLst>
          </p:cNvPr>
          <p:cNvSpPr/>
          <p:nvPr/>
        </p:nvSpPr>
        <p:spPr>
          <a:xfrm>
            <a:off x="174248" y="512135"/>
            <a:ext cx="1987697" cy="395833"/>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128b</a:t>
            </a:r>
            <a:endPar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grpSp>
        <p:nvGrpSpPr>
          <p:cNvPr id="161" name="Groupe 9">
            <a:extLst>
              <a:ext uri="{FF2B5EF4-FFF2-40B4-BE49-F238E27FC236}">
                <a16:creationId xmlns:a16="http://schemas.microsoft.com/office/drawing/2014/main" id="{691F6179-B77F-01F1-C8B4-AB20049F6101}"/>
              </a:ext>
            </a:extLst>
          </p:cNvPr>
          <p:cNvGrpSpPr/>
          <p:nvPr/>
        </p:nvGrpSpPr>
        <p:grpSpPr>
          <a:xfrm>
            <a:off x="2610311" y="952650"/>
            <a:ext cx="6433416" cy="5104186"/>
            <a:chOff x="982840" y="1611304"/>
            <a:chExt cx="6644456" cy="4799332"/>
          </a:xfrm>
        </p:grpSpPr>
        <p:sp>
          <p:nvSpPr>
            <p:cNvPr id="162" name="Ellipse 10">
              <a:extLst>
                <a:ext uri="{FF2B5EF4-FFF2-40B4-BE49-F238E27FC236}">
                  <a16:creationId xmlns:a16="http://schemas.microsoft.com/office/drawing/2014/main" id="{377B49B4-12F6-98CD-FA8D-3C2FF96B4ED5}"/>
                </a:ext>
              </a:extLst>
            </p:cNvPr>
            <p:cNvSpPr/>
            <p:nvPr/>
          </p:nvSpPr>
          <p:spPr>
            <a:xfrm>
              <a:off x="982840" y="1611304"/>
              <a:ext cx="6644456" cy="4799332"/>
            </a:xfrm>
            <a:prstGeom prst="ellipse">
              <a:avLst/>
            </a:prstGeom>
            <a:solidFill>
              <a:srgbClr val="4F81BD">
                <a:lumMod val="20000"/>
                <a:lumOff val="80000"/>
              </a:srgbClr>
            </a:soli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60606"/>
                </a:solidFill>
                <a:effectLst/>
                <a:uLnTx/>
                <a:uFillTx/>
                <a:latin typeface="Calibri" panose="020F0502020204030204" pitchFamily="34" charset="0"/>
                <a:cs typeface="Calibri" panose="020F0502020204030204" pitchFamily="34" charset="0"/>
              </a:endParaRPr>
            </a:p>
          </p:txBody>
        </p:sp>
        <p:sp>
          <p:nvSpPr>
            <p:cNvPr id="163" name="ZoneTexte 11">
              <a:extLst>
                <a:ext uri="{FF2B5EF4-FFF2-40B4-BE49-F238E27FC236}">
                  <a16:creationId xmlns:a16="http://schemas.microsoft.com/office/drawing/2014/main" id="{95618172-2646-F2E1-A319-5D5931C21314}"/>
                </a:ext>
              </a:extLst>
            </p:cNvPr>
            <p:cNvSpPr txBox="1"/>
            <p:nvPr/>
          </p:nvSpPr>
          <p:spPr>
            <a:xfrm>
              <a:off x="2476816" y="1785897"/>
              <a:ext cx="3312368" cy="43409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60606"/>
                  </a:solidFill>
                  <a:effectLst/>
                  <a:uLnTx/>
                  <a:uFillTx/>
                  <a:latin typeface="Calibri" panose="020F0502020204030204" pitchFamily="34" charset="0"/>
                  <a:cs typeface="Calibri" panose="020F0502020204030204" pitchFamily="34" charset="0"/>
                </a:rPr>
                <a:t>Informal  employment </a:t>
              </a:r>
            </a:p>
          </p:txBody>
        </p:sp>
      </p:grpSp>
      <p:grpSp>
        <p:nvGrpSpPr>
          <p:cNvPr id="164" name="Groupe 13">
            <a:extLst>
              <a:ext uri="{FF2B5EF4-FFF2-40B4-BE49-F238E27FC236}">
                <a16:creationId xmlns:a16="http://schemas.microsoft.com/office/drawing/2014/main" id="{923D0CF6-E4C1-6C66-C6EC-86A8A32DCE10}"/>
              </a:ext>
            </a:extLst>
          </p:cNvPr>
          <p:cNvGrpSpPr/>
          <p:nvPr/>
        </p:nvGrpSpPr>
        <p:grpSpPr>
          <a:xfrm>
            <a:off x="2193885" y="4594536"/>
            <a:ext cx="6823389" cy="1636910"/>
            <a:chOff x="979233" y="4950462"/>
            <a:chExt cx="7227619" cy="1637194"/>
          </a:xfrm>
        </p:grpSpPr>
        <p:sp>
          <p:nvSpPr>
            <p:cNvPr id="165" name="ZoneTexte 14">
              <a:extLst>
                <a:ext uri="{FF2B5EF4-FFF2-40B4-BE49-F238E27FC236}">
                  <a16:creationId xmlns:a16="http://schemas.microsoft.com/office/drawing/2014/main" id="{21323C6B-C3CC-D47C-8B62-D8CE6765C53B}"/>
                </a:ext>
              </a:extLst>
            </p:cNvPr>
            <p:cNvSpPr txBox="1"/>
            <p:nvPr/>
          </p:nvSpPr>
          <p:spPr>
            <a:xfrm rot="16200000">
              <a:off x="403151" y="5642243"/>
              <a:ext cx="152149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4F81BD">
                      <a:lumMod val="75000"/>
                    </a:srgbClr>
                  </a:solidFill>
                  <a:effectLst/>
                  <a:uLnTx/>
                  <a:uFillTx/>
                  <a:latin typeface="Calibri" panose="020F0502020204030204" pitchFamily="34" charset="0"/>
                  <a:cs typeface="Calibri" panose="020F0502020204030204" pitchFamily="34" charset="0"/>
                </a:rPr>
                <a:t>HOUSEHOLDS</a:t>
              </a:r>
            </a:p>
          </p:txBody>
        </p:sp>
        <p:sp>
          <p:nvSpPr>
            <p:cNvPr id="166" name="Rectangle 165">
              <a:extLst>
                <a:ext uri="{FF2B5EF4-FFF2-40B4-BE49-F238E27FC236}">
                  <a16:creationId xmlns:a16="http://schemas.microsoft.com/office/drawing/2014/main" id="{2617C01F-F2F3-6DAC-BFE7-8F7C8AD0C48C}"/>
                </a:ext>
              </a:extLst>
            </p:cNvPr>
            <p:cNvSpPr/>
            <p:nvPr/>
          </p:nvSpPr>
          <p:spPr>
            <a:xfrm>
              <a:off x="1305270" y="4950462"/>
              <a:ext cx="6901582" cy="1452732"/>
            </a:xfrm>
            <a:prstGeom prst="rect">
              <a:avLst/>
            </a:prstGeom>
            <a:noFill/>
            <a:ln w="635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60606"/>
                </a:solidFill>
                <a:effectLst/>
                <a:uLnTx/>
                <a:uFillTx/>
                <a:latin typeface="Calibri" panose="020F0502020204030204" pitchFamily="34" charset="0"/>
                <a:cs typeface="Calibri" panose="020F0502020204030204" pitchFamily="34" charset="0"/>
              </a:endParaRPr>
            </a:p>
          </p:txBody>
        </p:sp>
      </p:grpSp>
      <p:sp>
        <p:nvSpPr>
          <p:cNvPr id="167" name="ZoneTexte 16">
            <a:extLst>
              <a:ext uri="{FF2B5EF4-FFF2-40B4-BE49-F238E27FC236}">
                <a16:creationId xmlns:a16="http://schemas.microsoft.com/office/drawing/2014/main" id="{40D5012A-FB55-F627-4580-309C84681A7A}"/>
              </a:ext>
            </a:extLst>
          </p:cNvPr>
          <p:cNvSpPr txBox="1"/>
          <p:nvPr/>
        </p:nvSpPr>
        <p:spPr>
          <a:xfrm>
            <a:off x="5569331" y="3950710"/>
            <a:ext cx="3405124" cy="584775"/>
          </a:xfrm>
          <a:prstGeom prst="rect">
            <a:avLst/>
          </a:prstGeom>
          <a:noFill/>
        </p:spPr>
        <p:txBody>
          <a:bodyPr wrap="square" rtlCol="0">
            <a:spAutoFit/>
          </a:bodyPr>
          <a:lstStyle/>
          <a:p>
            <a:pPr>
              <a:defRPr/>
            </a:pPr>
            <a:r>
              <a:rPr lang="en-GB" sz="1600" b="1" dirty="0">
                <a:solidFill>
                  <a:srgbClr val="060606"/>
                </a:solidFill>
                <a:latin typeface="Calibri" panose="020F0502020204030204" pitchFamily="34" charset="0"/>
                <a:cs typeface="Calibri" panose="020F0502020204030204" pitchFamily="34" charset="0"/>
              </a:rPr>
              <a:t>Contributing family workers </a:t>
            </a:r>
            <a:r>
              <a:rPr lang="en-GB" sz="1600" dirty="0">
                <a:solidFill>
                  <a:srgbClr val="060606"/>
                </a:solidFill>
                <a:latin typeface="Calibri" panose="020F0502020204030204" pitchFamily="34" charset="0"/>
                <a:cs typeface="Calibri" panose="020F0502020204030204" pitchFamily="34" charset="0"/>
              </a:rPr>
              <a:t>in the informal sector</a:t>
            </a:r>
          </a:p>
        </p:txBody>
      </p:sp>
      <p:sp>
        <p:nvSpPr>
          <p:cNvPr id="168" name="ZoneTexte 17">
            <a:extLst>
              <a:ext uri="{FF2B5EF4-FFF2-40B4-BE49-F238E27FC236}">
                <a16:creationId xmlns:a16="http://schemas.microsoft.com/office/drawing/2014/main" id="{1E787683-D317-3648-FF07-6231D66C0B11}"/>
              </a:ext>
            </a:extLst>
          </p:cNvPr>
          <p:cNvSpPr txBox="1"/>
          <p:nvPr/>
        </p:nvSpPr>
        <p:spPr>
          <a:xfrm>
            <a:off x="3283307" y="4659569"/>
            <a:ext cx="2190586" cy="861774"/>
          </a:xfrm>
          <a:prstGeom prst="rect">
            <a:avLst/>
          </a:prstGeom>
          <a:noFill/>
        </p:spPr>
        <p:txBody>
          <a:bodyPr wrap="square" rtlCol="0">
            <a:spAutoFit/>
          </a:bodyPr>
          <a:lstStyle/>
          <a:p>
            <a:pPr algn="r">
              <a:defRPr/>
            </a:pPr>
            <a:r>
              <a:rPr lang="en-GB" sz="1600" b="1" dirty="0">
                <a:solidFill>
                  <a:srgbClr val="060606"/>
                </a:solidFill>
                <a:latin typeface="Calibri" panose="020F0502020204030204" pitchFamily="34" charset="0"/>
                <a:cs typeface="Calibri" panose="020F0502020204030204" pitchFamily="34" charset="0"/>
              </a:rPr>
              <a:t>Domestic employees </a:t>
            </a:r>
            <a:r>
              <a:rPr lang="en-GB" sz="1600" dirty="0">
                <a:solidFill>
                  <a:srgbClr val="060606"/>
                </a:solidFill>
                <a:latin typeface="Calibri" panose="020F0502020204030204" pitchFamily="34" charset="0"/>
                <a:cs typeface="Calibri" panose="020F0502020204030204" pitchFamily="34" charset="0"/>
              </a:rPr>
              <a:t>who have informal </a:t>
            </a:r>
          </a:p>
          <a:p>
            <a:pPr algn="r">
              <a:defRPr/>
            </a:pPr>
            <a:r>
              <a:rPr lang="en-GB" sz="1600" dirty="0">
                <a:solidFill>
                  <a:srgbClr val="060606"/>
                </a:solidFill>
                <a:latin typeface="Calibri" panose="020F0502020204030204" pitchFamily="34" charset="0"/>
                <a:cs typeface="Calibri" panose="020F0502020204030204" pitchFamily="34" charset="0"/>
              </a:rPr>
              <a:t>Jobs</a:t>
            </a:r>
          </a:p>
        </p:txBody>
      </p:sp>
      <p:sp>
        <p:nvSpPr>
          <p:cNvPr id="169" name="ZoneTexte 20">
            <a:extLst>
              <a:ext uri="{FF2B5EF4-FFF2-40B4-BE49-F238E27FC236}">
                <a16:creationId xmlns:a16="http://schemas.microsoft.com/office/drawing/2014/main" id="{24AD9057-39CF-02D4-B758-0781E0C02249}"/>
              </a:ext>
            </a:extLst>
          </p:cNvPr>
          <p:cNvSpPr txBox="1"/>
          <p:nvPr/>
        </p:nvSpPr>
        <p:spPr>
          <a:xfrm>
            <a:off x="5569331" y="3276559"/>
            <a:ext cx="3102749" cy="584775"/>
          </a:xfrm>
          <a:prstGeom prst="rect">
            <a:avLst/>
          </a:prstGeom>
          <a:noFill/>
        </p:spPr>
        <p:txBody>
          <a:bodyPr wrap="square" rtlCol="0">
            <a:spAutoFit/>
          </a:bodyPr>
          <a:lstStyle/>
          <a:p>
            <a:pPr>
              <a:defRPr/>
            </a:pPr>
            <a:r>
              <a:rPr lang="en-GB" sz="1600" b="1" kern="0" dirty="0">
                <a:solidFill>
                  <a:srgbClr val="060606"/>
                </a:solidFill>
                <a:latin typeface="Calibri" panose="020F0502020204030204" pitchFamily="34" charset="0"/>
                <a:cs typeface="Calibri" panose="020F0502020204030204" pitchFamily="34" charset="0"/>
              </a:rPr>
              <a:t>Independent workers in the </a:t>
            </a:r>
            <a:br>
              <a:rPr lang="en-GB" sz="1600" b="1" kern="0" dirty="0">
                <a:solidFill>
                  <a:srgbClr val="060606"/>
                </a:solidFill>
                <a:latin typeface="Calibri" panose="020F0502020204030204" pitchFamily="34" charset="0"/>
                <a:cs typeface="Calibri" panose="020F0502020204030204" pitchFamily="34" charset="0"/>
              </a:rPr>
            </a:br>
            <a:r>
              <a:rPr lang="en-GB" sz="1600" b="1" kern="0" dirty="0">
                <a:solidFill>
                  <a:srgbClr val="060606"/>
                </a:solidFill>
                <a:latin typeface="Calibri" panose="020F0502020204030204" pitchFamily="34" charset="0"/>
                <a:cs typeface="Calibri" panose="020F0502020204030204" pitchFamily="34" charset="0"/>
              </a:rPr>
              <a:t>informal sector</a:t>
            </a:r>
            <a:endParaRPr lang="en-GB" sz="1200" kern="0" dirty="0">
              <a:solidFill>
                <a:srgbClr val="060606"/>
              </a:solidFill>
              <a:latin typeface="Calibri" panose="020F0502020204030204" pitchFamily="34" charset="0"/>
              <a:cs typeface="Calibri" panose="020F0502020204030204" pitchFamily="34" charset="0"/>
            </a:endParaRPr>
          </a:p>
        </p:txBody>
      </p:sp>
      <p:cxnSp>
        <p:nvCxnSpPr>
          <p:cNvPr id="170" name="Connecteur droit 22">
            <a:extLst>
              <a:ext uri="{FF2B5EF4-FFF2-40B4-BE49-F238E27FC236}">
                <a16:creationId xmlns:a16="http://schemas.microsoft.com/office/drawing/2014/main" id="{C8C150A5-148D-E26B-6F92-0E422E0D1464}"/>
              </a:ext>
            </a:extLst>
          </p:cNvPr>
          <p:cNvCxnSpPr>
            <a:cxnSpLocks/>
          </p:cNvCxnSpPr>
          <p:nvPr/>
        </p:nvCxnSpPr>
        <p:spPr>
          <a:xfrm flipV="1">
            <a:off x="2610311" y="3853932"/>
            <a:ext cx="6433415" cy="45518"/>
          </a:xfrm>
          <a:prstGeom prst="line">
            <a:avLst/>
          </a:prstGeom>
          <a:noFill/>
          <a:ln w="12700" cap="flat" cmpd="sng" algn="ctr">
            <a:solidFill>
              <a:sysClr val="window" lastClr="FFFFFF">
                <a:lumMod val="65000"/>
              </a:sysClr>
            </a:solidFill>
            <a:prstDash val="solid"/>
          </a:ln>
          <a:effectLst/>
        </p:spPr>
      </p:cxnSp>
      <p:sp>
        <p:nvSpPr>
          <p:cNvPr id="171" name="ZoneTexte 23">
            <a:extLst>
              <a:ext uri="{FF2B5EF4-FFF2-40B4-BE49-F238E27FC236}">
                <a16:creationId xmlns:a16="http://schemas.microsoft.com/office/drawing/2014/main" id="{58EE097B-6371-C5D2-5043-F8DAB6EA3D69}"/>
              </a:ext>
            </a:extLst>
          </p:cNvPr>
          <p:cNvSpPr txBox="1"/>
          <p:nvPr/>
        </p:nvSpPr>
        <p:spPr>
          <a:xfrm>
            <a:off x="5569331" y="1689734"/>
            <a:ext cx="3020682" cy="830997"/>
          </a:xfrm>
          <a:prstGeom prst="rect">
            <a:avLst/>
          </a:prstGeom>
          <a:noFill/>
        </p:spPr>
        <p:txBody>
          <a:bodyPr wrap="square" rtlCol="0">
            <a:spAutoFit/>
          </a:bodyPr>
          <a:lstStyle/>
          <a:p>
            <a:pPr>
              <a:defRPr/>
            </a:pPr>
            <a:r>
              <a:rPr lang="en-GB" sz="1600" b="1" kern="0" dirty="0">
                <a:solidFill>
                  <a:srgbClr val="060606"/>
                </a:solidFill>
                <a:latin typeface="Calibri" panose="020F0502020204030204" pitchFamily="34" charset="0"/>
                <a:cs typeface="Calibri" panose="020F0502020204030204" pitchFamily="34" charset="0"/>
              </a:rPr>
              <a:t>Employees</a:t>
            </a:r>
            <a:r>
              <a:rPr lang="en-GB" sz="1600" kern="0" dirty="0">
                <a:solidFill>
                  <a:srgbClr val="060606"/>
                </a:solidFill>
                <a:latin typeface="Calibri" panose="020F0502020204030204" pitchFamily="34" charset="0"/>
                <a:cs typeface="Calibri" panose="020F0502020204030204" pitchFamily="34" charset="0"/>
              </a:rPr>
              <a:t> in informal employment in the </a:t>
            </a:r>
            <a:r>
              <a:rPr lang="en-GB" sz="1600" b="1" kern="0" dirty="0">
                <a:solidFill>
                  <a:srgbClr val="060606"/>
                </a:solidFill>
                <a:latin typeface="Calibri" panose="020F0502020204030204" pitchFamily="34" charset="0"/>
                <a:cs typeface="Calibri" panose="020F0502020204030204" pitchFamily="34" charset="0"/>
              </a:rPr>
              <a:t>informal sector</a:t>
            </a:r>
          </a:p>
        </p:txBody>
      </p:sp>
      <p:sp>
        <p:nvSpPr>
          <p:cNvPr id="172" name="ZoneTexte 24">
            <a:extLst>
              <a:ext uri="{FF2B5EF4-FFF2-40B4-BE49-F238E27FC236}">
                <a16:creationId xmlns:a16="http://schemas.microsoft.com/office/drawing/2014/main" id="{E8487A2E-C14E-C3CB-CA63-A1D5AB024490}"/>
              </a:ext>
            </a:extLst>
          </p:cNvPr>
          <p:cNvSpPr txBox="1"/>
          <p:nvPr/>
        </p:nvSpPr>
        <p:spPr>
          <a:xfrm>
            <a:off x="2895449" y="3914757"/>
            <a:ext cx="2578444" cy="584775"/>
          </a:xfrm>
          <a:prstGeom prst="rect">
            <a:avLst/>
          </a:prstGeom>
          <a:noFill/>
        </p:spPr>
        <p:txBody>
          <a:bodyPr wrap="square" rtlCol="0">
            <a:spAutoFit/>
          </a:bodyPr>
          <a:lstStyle/>
          <a:p>
            <a:pPr algn="r">
              <a:defRPr/>
            </a:pPr>
            <a:r>
              <a:rPr lang="en-GB" sz="1600" b="1" dirty="0">
                <a:solidFill>
                  <a:srgbClr val="060606"/>
                </a:solidFill>
                <a:latin typeface="Calibri" panose="020F0502020204030204" pitchFamily="34" charset="0"/>
                <a:cs typeface="Calibri" panose="020F0502020204030204" pitchFamily="34" charset="0"/>
              </a:rPr>
              <a:t>Contributing family workers </a:t>
            </a:r>
            <a:r>
              <a:rPr lang="en-GB" sz="1600" dirty="0">
                <a:solidFill>
                  <a:srgbClr val="060606"/>
                </a:solidFill>
                <a:latin typeface="Calibri" panose="020F0502020204030204" pitchFamily="34" charset="0"/>
                <a:cs typeface="Calibri" panose="020F0502020204030204" pitchFamily="34" charset="0"/>
              </a:rPr>
              <a:t>in the formal sector</a:t>
            </a:r>
          </a:p>
        </p:txBody>
      </p:sp>
      <p:grpSp>
        <p:nvGrpSpPr>
          <p:cNvPr id="173" name="Groupe 25">
            <a:extLst>
              <a:ext uri="{FF2B5EF4-FFF2-40B4-BE49-F238E27FC236}">
                <a16:creationId xmlns:a16="http://schemas.microsoft.com/office/drawing/2014/main" id="{C29D938D-80A8-F885-DB07-7742A39CF519}"/>
              </a:ext>
            </a:extLst>
          </p:cNvPr>
          <p:cNvGrpSpPr/>
          <p:nvPr/>
        </p:nvGrpSpPr>
        <p:grpSpPr>
          <a:xfrm>
            <a:off x="5547623" y="4584714"/>
            <a:ext cx="2893914" cy="1483799"/>
            <a:chOff x="4290123" y="4940646"/>
            <a:chExt cx="2894415" cy="1484058"/>
          </a:xfrm>
        </p:grpSpPr>
        <p:sp>
          <p:nvSpPr>
            <p:cNvPr id="174" name="ZoneTexte 26">
              <a:extLst>
                <a:ext uri="{FF2B5EF4-FFF2-40B4-BE49-F238E27FC236}">
                  <a16:creationId xmlns:a16="http://schemas.microsoft.com/office/drawing/2014/main" id="{69825D9D-AA2F-745A-1388-C8FB65B3E37C}"/>
                </a:ext>
              </a:extLst>
            </p:cNvPr>
            <p:cNvSpPr txBox="1"/>
            <p:nvPr/>
          </p:nvSpPr>
          <p:spPr>
            <a:xfrm>
              <a:off x="4413769" y="5015514"/>
              <a:ext cx="2770769" cy="12774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1" u="none" strike="noStrike" kern="0" cap="none" spc="0" normalizeH="0" baseline="0" noProof="0" dirty="0">
                  <a:ln>
                    <a:noFill/>
                  </a:ln>
                  <a:solidFill>
                    <a:prstClr val="black">
                      <a:lumMod val="50000"/>
                      <a:lumOff val="50000"/>
                    </a:prstClr>
                  </a:solidFill>
                  <a:effectLst/>
                  <a:uLnTx/>
                  <a:uFillTx/>
                  <a:latin typeface="Calibri" panose="020F0502020204030204" pitchFamily="34" charset="0"/>
                  <a:cs typeface="Calibri" panose="020F0502020204030204" pitchFamily="34" charset="0"/>
                </a:rPr>
                <a:t>Own account workers</a:t>
              </a:r>
              <a:r>
                <a:rPr kumimoji="0" lang="en-GB" sz="1600" b="0" i="1" u="none" strike="noStrike" kern="0" cap="none" spc="0" normalizeH="0" baseline="0" noProof="0" dirty="0">
                  <a:ln>
                    <a:noFill/>
                  </a:ln>
                  <a:solidFill>
                    <a:prstClr val="black">
                      <a:lumMod val="50000"/>
                      <a:lumOff val="50000"/>
                    </a:prstClr>
                  </a:solidFill>
                  <a:effectLst/>
                  <a:uLnTx/>
                  <a:uFillTx/>
                  <a:latin typeface="Calibri" panose="020F0502020204030204" pitchFamily="34" charset="0"/>
                  <a:cs typeface="Calibri" panose="020F0502020204030204" pitchFamily="34" charset="0"/>
                </a:rPr>
                <a:t> in households producing exclusively for own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lumMod val="50000"/>
                      <a:lumOff val="50000"/>
                    </a:prstClr>
                  </a:solidFill>
                  <a:effectLst/>
                  <a:uLnTx/>
                  <a:uFillTx/>
                  <a:latin typeface="Calibri" panose="020F0502020204030204" pitchFamily="34" charset="0"/>
                  <a:cs typeface="Calibri" panose="020F0502020204030204" pitchFamily="34" charset="0"/>
                </a:rPr>
                <a:t>final use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60606"/>
                  </a:solidFill>
                  <a:effectLst/>
                  <a:uLnTx/>
                  <a:uFillTx/>
                  <a:latin typeface="Calibri" panose="020F0502020204030204" pitchFamily="34" charset="0"/>
                  <a:cs typeface="Calibri" panose="020F0502020204030204" pitchFamily="34" charset="0"/>
                </a:rPr>
                <a:t>-</a:t>
              </a:r>
              <a:endParaRPr kumimoji="0" lang="en-GB" sz="1600" b="0" i="0" u="none" strike="noStrike" kern="0" cap="none" spc="0" normalizeH="0" baseline="0" noProof="0" dirty="0">
                <a:ln>
                  <a:noFill/>
                </a:ln>
                <a:solidFill>
                  <a:srgbClr val="060606"/>
                </a:solidFill>
                <a:effectLst/>
                <a:uLnTx/>
                <a:uFillTx/>
                <a:latin typeface="Calibri" panose="020F0502020204030204" pitchFamily="34" charset="0"/>
                <a:cs typeface="Calibri" panose="020F0502020204030204" pitchFamily="34" charset="0"/>
              </a:endParaRPr>
            </a:p>
          </p:txBody>
        </p:sp>
        <p:cxnSp>
          <p:nvCxnSpPr>
            <p:cNvPr id="175" name="Connecteur droit 27">
              <a:extLst>
                <a:ext uri="{FF2B5EF4-FFF2-40B4-BE49-F238E27FC236}">
                  <a16:creationId xmlns:a16="http://schemas.microsoft.com/office/drawing/2014/main" id="{CA569621-9359-CD36-2F5C-3B5106F360C3}"/>
                </a:ext>
              </a:extLst>
            </p:cNvPr>
            <p:cNvCxnSpPr>
              <a:cxnSpLocks/>
            </p:cNvCxnSpPr>
            <p:nvPr/>
          </p:nvCxnSpPr>
          <p:spPr>
            <a:xfrm>
              <a:off x="4290123" y="4940646"/>
              <a:ext cx="0" cy="1484058"/>
            </a:xfrm>
            <a:prstGeom prst="line">
              <a:avLst/>
            </a:prstGeom>
            <a:noFill/>
            <a:ln w="12700" cap="flat" cmpd="sng" algn="ctr">
              <a:solidFill>
                <a:sysClr val="window" lastClr="FFFFFF">
                  <a:lumMod val="65000"/>
                </a:sysClr>
              </a:solidFill>
              <a:prstDash val="solid"/>
            </a:ln>
            <a:effectLst/>
          </p:spPr>
        </p:cxnSp>
      </p:grpSp>
      <p:grpSp>
        <p:nvGrpSpPr>
          <p:cNvPr id="176" name="Groupe 28">
            <a:extLst>
              <a:ext uri="{FF2B5EF4-FFF2-40B4-BE49-F238E27FC236}">
                <a16:creationId xmlns:a16="http://schemas.microsoft.com/office/drawing/2014/main" id="{304ACA93-C4F2-8942-35D5-4F3DCD6A16AF}"/>
              </a:ext>
            </a:extLst>
          </p:cNvPr>
          <p:cNvGrpSpPr/>
          <p:nvPr/>
        </p:nvGrpSpPr>
        <p:grpSpPr>
          <a:xfrm>
            <a:off x="5552276" y="858106"/>
            <a:ext cx="3860782" cy="3673891"/>
            <a:chOff x="4293145" y="1545105"/>
            <a:chExt cx="3861452" cy="3352254"/>
          </a:xfrm>
        </p:grpSpPr>
        <p:sp>
          <p:nvSpPr>
            <p:cNvPr id="177" name="ZoneTexte 29">
              <a:extLst>
                <a:ext uri="{FF2B5EF4-FFF2-40B4-BE49-F238E27FC236}">
                  <a16:creationId xmlns:a16="http://schemas.microsoft.com/office/drawing/2014/main" id="{00462FA7-070D-2FF7-9F38-55E77DA0B813}"/>
                </a:ext>
              </a:extLst>
            </p:cNvPr>
            <p:cNvSpPr txBox="1"/>
            <p:nvPr/>
          </p:nvSpPr>
          <p:spPr>
            <a:xfrm rot="5400000">
              <a:off x="7028625" y="2301681"/>
              <a:ext cx="1882547" cy="36939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F81BD">
                      <a:lumMod val="75000"/>
                    </a:srgbClr>
                  </a:solidFill>
                  <a:effectLst/>
                  <a:uLnTx/>
                  <a:uFillTx/>
                  <a:latin typeface="Calibri" panose="020F0502020204030204" pitchFamily="34" charset="0"/>
                  <a:cs typeface="Calibri" panose="020F0502020204030204" pitchFamily="34" charset="0"/>
                </a:rPr>
                <a:t>INFORMAL</a:t>
              </a:r>
              <a:r>
                <a:rPr kumimoji="0" lang="en-GB" sz="1800" b="0" i="0" u="none" strike="noStrike" kern="0" cap="none" spc="0" normalizeH="0" baseline="0" noProof="0" dirty="0">
                  <a:ln>
                    <a:noFill/>
                  </a:ln>
                  <a:solidFill>
                    <a:srgbClr val="4F81BD">
                      <a:lumMod val="75000"/>
                    </a:srgbClr>
                  </a:solidFill>
                  <a:effectLst/>
                  <a:uLnTx/>
                  <a:uFillTx/>
                  <a:latin typeface="Calibri" panose="020F0502020204030204" pitchFamily="34" charset="0"/>
                  <a:cs typeface="Calibri" panose="020F0502020204030204" pitchFamily="34" charset="0"/>
                </a:rPr>
                <a:t> SECTOR</a:t>
              </a:r>
            </a:p>
          </p:txBody>
        </p:sp>
        <p:sp>
          <p:nvSpPr>
            <p:cNvPr id="178" name="Rectangle 177">
              <a:extLst>
                <a:ext uri="{FF2B5EF4-FFF2-40B4-BE49-F238E27FC236}">
                  <a16:creationId xmlns:a16="http://schemas.microsoft.com/office/drawing/2014/main" id="{10FAB50B-61F7-59BE-DF06-A06E99BC2FCE}"/>
                </a:ext>
              </a:extLst>
            </p:cNvPr>
            <p:cNvSpPr/>
            <p:nvPr/>
          </p:nvSpPr>
          <p:spPr>
            <a:xfrm>
              <a:off x="4293145" y="1623129"/>
              <a:ext cx="3482246" cy="3274230"/>
            </a:xfrm>
            <a:prstGeom prst="rect">
              <a:avLst/>
            </a:prstGeom>
            <a:noFill/>
            <a:ln w="9525"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60606"/>
                </a:solidFill>
                <a:effectLst/>
                <a:uLnTx/>
                <a:uFillTx/>
                <a:latin typeface="Calibri" panose="020F0502020204030204" pitchFamily="34" charset="0"/>
                <a:cs typeface="Calibri" panose="020F0502020204030204" pitchFamily="34" charset="0"/>
              </a:endParaRPr>
            </a:p>
          </p:txBody>
        </p:sp>
      </p:grpSp>
      <p:grpSp>
        <p:nvGrpSpPr>
          <p:cNvPr id="179" name="Groupe 138">
            <a:extLst>
              <a:ext uri="{FF2B5EF4-FFF2-40B4-BE49-F238E27FC236}">
                <a16:creationId xmlns:a16="http://schemas.microsoft.com/office/drawing/2014/main" id="{6CD4F5CD-489C-65ED-3875-7CEFF67123DA}"/>
              </a:ext>
            </a:extLst>
          </p:cNvPr>
          <p:cNvGrpSpPr/>
          <p:nvPr/>
        </p:nvGrpSpPr>
        <p:grpSpPr>
          <a:xfrm>
            <a:off x="8379965" y="3038344"/>
            <a:ext cx="3515542" cy="571999"/>
            <a:chOff x="8303484" y="2120789"/>
            <a:chExt cx="3515542" cy="571999"/>
          </a:xfrm>
        </p:grpSpPr>
        <p:cxnSp>
          <p:nvCxnSpPr>
            <p:cNvPr id="180" name="Connecteur : en angle 65">
              <a:extLst>
                <a:ext uri="{FF2B5EF4-FFF2-40B4-BE49-F238E27FC236}">
                  <a16:creationId xmlns:a16="http://schemas.microsoft.com/office/drawing/2014/main" id="{43C01ABC-E7C8-565D-CC19-2DCCC658A751}"/>
                </a:ext>
              </a:extLst>
            </p:cNvPr>
            <p:cNvCxnSpPr>
              <a:cxnSpLocks/>
            </p:cNvCxnSpPr>
            <p:nvPr/>
          </p:nvCxnSpPr>
          <p:spPr>
            <a:xfrm flipV="1">
              <a:off x="8303484" y="2122643"/>
              <a:ext cx="3515542" cy="570145"/>
            </a:xfrm>
            <a:prstGeom prst="bentConnector3">
              <a:avLst>
                <a:gd name="adj1" fmla="val 27278"/>
              </a:avLst>
            </a:prstGeom>
            <a:noFill/>
            <a:ln w="9525" cap="flat" cmpd="sng" algn="ctr">
              <a:solidFill>
                <a:srgbClr val="1F497D">
                  <a:lumMod val="65000"/>
                  <a:lumOff val="35000"/>
                </a:srgbClr>
              </a:solidFill>
              <a:prstDash val="solid"/>
              <a:headEnd type="oval" w="lg" len="lg"/>
            </a:ln>
            <a:effectLst/>
          </p:spPr>
        </p:cxnSp>
        <p:sp>
          <p:nvSpPr>
            <p:cNvPr id="181" name="ZoneTexte 67">
              <a:extLst>
                <a:ext uri="{FF2B5EF4-FFF2-40B4-BE49-F238E27FC236}">
                  <a16:creationId xmlns:a16="http://schemas.microsoft.com/office/drawing/2014/main" id="{D02CC040-E69A-43CA-5493-B0A8577F3E2B}"/>
                </a:ext>
              </a:extLst>
            </p:cNvPr>
            <p:cNvSpPr txBox="1"/>
            <p:nvPr/>
          </p:nvSpPr>
          <p:spPr>
            <a:xfrm>
              <a:off x="9326705" y="2120789"/>
              <a:ext cx="2269426" cy="338554"/>
            </a:xfrm>
            <a:prstGeom prst="rect">
              <a:avLst/>
            </a:prstGeom>
            <a:noFill/>
          </p:spPr>
          <p:txBody>
            <a:bodyPr wrap="square" rtlCol="0">
              <a:spAutoFit/>
            </a:bodyPr>
            <a:lstStyle/>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Formalize </a:t>
              </a: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enterprises</a:t>
              </a:r>
            </a:p>
          </p:txBody>
        </p:sp>
      </p:grpSp>
      <p:grpSp>
        <p:nvGrpSpPr>
          <p:cNvPr id="182" name="Groupe 139">
            <a:extLst>
              <a:ext uri="{FF2B5EF4-FFF2-40B4-BE49-F238E27FC236}">
                <a16:creationId xmlns:a16="http://schemas.microsoft.com/office/drawing/2014/main" id="{C37ABC7A-B40D-E100-1D76-62996BA1377A}"/>
              </a:ext>
            </a:extLst>
          </p:cNvPr>
          <p:cNvGrpSpPr/>
          <p:nvPr/>
        </p:nvGrpSpPr>
        <p:grpSpPr>
          <a:xfrm>
            <a:off x="8114597" y="1258338"/>
            <a:ext cx="4054252" cy="832776"/>
            <a:chOff x="8148812" y="2811720"/>
            <a:chExt cx="4054252" cy="832776"/>
          </a:xfrm>
        </p:grpSpPr>
        <p:cxnSp>
          <p:nvCxnSpPr>
            <p:cNvPr id="183" name="Connecteur : en angle 69">
              <a:extLst>
                <a:ext uri="{FF2B5EF4-FFF2-40B4-BE49-F238E27FC236}">
                  <a16:creationId xmlns:a16="http://schemas.microsoft.com/office/drawing/2014/main" id="{C2575521-A579-F456-9EDE-809624B46CDD}"/>
                </a:ext>
              </a:extLst>
            </p:cNvPr>
            <p:cNvCxnSpPr>
              <a:cxnSpLocks/>
            </p:cNvCxnSpPr>
            <p:nvPr/>
          </p:nvCxnSpPr>
          <p:spPr>
            <a:xfrm flipV="1">
              <a:off x="8148812" y="2811720"/>
              <a:ext cx="3976685" cy="802435"/>
            </a:xfrm>
            <a:prstGeom prst="bentConnector3">
              <a:avLst>
                <a:gd name="adj1" fmla="val 31094"/>
              </a:avLst>
            </a:prstGeom>
            <a:noFill/>
            <a:ln w="9525" cap="flat" cmpd="sng" algn="ctr">
              <a:solidFill>
                <a:srgbClr val="1F497D">
                  <a:lumMod val="65000"/>
                  <a:lumOff val="35000"/>
                </a:srgbClr>
              </a:solidFill>
              <a:prstDash val="solid"/>
              <a:headEnd type="oval" w="lg" len="lg"/>
            </a:ln>
            <a:effectLst/>
          </p:spPr>
        </p:cxnSp>
        <p:sp>
          <p:nvSpPr>
            <p:cNvPr id="184" name="ZoneTexte 70">
              <a:extLst>
                <a:ext uri="{FF2B5EF4-FFF2-40B4-BE49-F238E27FC236}">
                  <a16:creationId xmlns:a16="http://schemas.microsoft.com/office/drawing/2014/main" id="{4E1AC417-A108-055E-3A3C-9DA0DB5C3776}"/>
                </a:ext>
              </a:extLst>
            </p:cNvPr>
            <p:cNvSpPr txBox="1"/>
            <p:nvPr/>
          </p:nvSpPr>
          <p:spPr>
            <a:xfrm>
              <a:off x="9356768" y="2813499"/>
              <a:ext cx="2846296" cy="830997"/>
            </a:xfrm>
            <a:prstGeom prst="rect">
              <a:avLst/>
            </a:prstGeom>
            <a:noFill/>
          </p:spPr>
          <p:txBody>
            <a:bodyPr wrap="square" rtlCol="0">
              <a:spAutoFit/>
            </a:bodyPr>
            <a:lstStyle/>
            <a:p>
              <a:pPr marL="182563" indent="-182563">
                <a:buClr>
                  <a:srgbClr val="C00000"/>
                </a:buClr>
                <a:buFont typeface="Wingdings 2" panose="05020102010507070707" pitchFamily="18" charset="2"/>
                <a:buChar char="Ò"/>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Formalize </a:t>
              </a: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enterprises </a:t>
              </a: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as a necessary condition</a:t>
              </a:r>
            </a:p>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Formalize </a:t>
              </a: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jobs</a:t>
              </a:r>
            </a:p>
          </p:txBody>
        </p:sp>
      </p:grpSp>
      <p:grpSp>
        <p:nvGrpSpPr>
          <p:cNvPr id="185" name="Groupe 140">
            <a:extLst>
              <a:ext uri="{FF2B5EF4-FFF2-40B4-BE49-F238E27FC236}">
                <a16:creationId xmlns:a16="http://schemas.microsoft.com/office/drawing/2014/main" id="{C41BA131-1C50-FCED-250E-DE7D72FBAE63}"/>
              </a:ext>
            </a:extLst>
          </p:cNvPr>
          <p:cNvGrpSpPr/>
          <p:nvPr/>
        </p:nvGrpSpPr>
        <p:grpSpPr>
          <a:xfrm>
            <a:off x="8556680" y="3510004"/>
            <a:ext cx="3557753" cy="854369"/>
            <a:chOff x="8762557" y="3808502"/>
            <a:chExt cx="3557753" cy="854369"/>
          </a:xfrm>
        </p:grpSpPr>
        <p:cxnSp>
          <p:nvCxnSpPr>
            <p:cNvPr id="186" name="Connecteur : en angle 71">
              <a:extLst>
                <a:ext uri="{FF2B5EF4-FFF2-40B4-BE49-F238E27FC236}">
                  <a16:creationId xmlns:a16="http://schemas.microsoft.com/office/drawing/2014/main" id="{5A2E6E76-B871-D7DB-4B30-220EA8712CD5}"/>
                </a:ext>
              </a:extLst>
            </p:cNvPr>
            <p:cNvCxnSpPr>
              <a:cxnSpLocks/>
            </p:cNvCxnSpPr>
            <p:nvPr/>
          </p:nvCxnSpPr>
          <p:spPr>
            <a:xfrm flipV="1">
              <a:off x="8762557" y="3808502"/>
              <a:ext cx="3310263" cy="745568"/>
            </a:xfrm>
            <a:prstGeom prst="bentConnector3">
              <a:avLst>
                <a:gd name="adj1" fmla="val 26828"/>
              </a:avLst>
            </a:prstGeom>
            <a:noFill/>
            <a:ln w="9525" cap="flat" cmpd="sng" algn="ctr">
              <a:solidFill>
                <a:srgbClr val="1F497D">
                  <a:lumMod val="65000"/>
                  <a:lumOff val="35000"/>
                </a:srgbClr>
              </a:solidFill>
              <a:prstDash val="solid"/>
              <a:headEnd type="oval" w="lg" len="lg"/>
            </a:ln>
            <a:effectLst/>
          </p:spPr>
        </p:cxnSp>
        <p:sp>
          <p:nvSpPr>
            <p:cNvPr id="187" name="ZoneTexte 72">
              <a:extLst>
                <a:ext uri="{FF2B5EF4-FFF2-40B4-BE49-F238E27FC236}">
                  <a16:creationId xmlns:a16="http://schemas.microsoft.com/office/drawing/2014/main" id="{8727439E-B684-939D-E443-F899716E545F}"/>
                </a:ext>
              </a:extLst>
            </p:cNvPr>
            <p:cNvSpPr txBox="1"/>
            <p:nvPr/>
          </p:nvSpPr>
          <p:spPr>
            <a:xfrm>
              <a:off x="9609063" y="3831874"/>
              <a:ext cx="2711247" cy="830997"/>
            </a:xfrm>
            <a:prstGeom prst="rect">
              <a:avLst/>
            </a:prstGeom>
            <a:noFill/>
          </p:spPr>
          <p:txBody>
            <a:bodyPr wrap="square" rtlCol="0">
              <a:spAutoFit/>
            </a:bodyPr>
            <a:lstStyle/>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Formalize </a:t>
              </a: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enterprises</a:t>
              </a:r>
            </a:p>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sym typeface="Wingdings 3" panose="05040102010807070707" pitchFamily="18" charset="2"/>
                </a:rPr>
                <a:t></a:t>
              </a: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 decent work deficits</a:t>
              </a:r>
            </a:p>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Shift</a:t>
              </a: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 to employee status</a:t>
              </a:r>
            </a:p>
          </p:txBody>
        </p:sp>
      </p:grpSp>
      <p:grpSp>
        <p:nvGrpSpPr>
          <p:cNvPr id="188" name="Groupe 141">
            <a:extLst>
              <a:ext uri="{FF2B5EF4-FFF2-40B4-BE49-F238E27FC236}">
                <a16:creationId xmlns:a16="http://schemas.microsoft.com/office/drawing/2014/main" id="{8F468EBF-DA3E-160B-CBF8-E4A56032B59E}"/>
              </a:ext>
            </a:extLst>
          </p:cNvPr>
          <p:cNvGrpSpPr/>
          <p:nvPr/>
        </p:nvGrpSpPr>
        <p:grpSpPr>
          <a:xfrm>
            <a:off x="76081" y="4961290"/>
            <a:ext cx="4380381" cy="830997"/>
            <a:chOff x="-31679" y="5013382"/>
            <a:chExt cx="4380381" cy="830997"/>
          </a:xfrm>
        </p:grpSpPr>
        <p:cxnSp>
          <p:nvCxnSpPr>
            <p:cNvPr id="189" name="Connecteur : en angle 93">
              <a:extLst>
                <a:ext uri="{FF2B5EF4-FFF2-40B4-BE49-F238E27FC236}">
                  <a16:creationId xmlns:a16="http://schemas.microsoft.com/office/drawing/2014/main" id="{49438D92-36A1-857E-2F54-6B244231CB36}"/>
                </a:ext>
              </a:extLst>
            </p:cNvPr>
            <p:cNvCxnSpPr>
              <a:cxnSpLocks/>
            </p:cNvCxnSpPr>
            <p:nvPr/>
          </p:nvCxnSpPr>
          <p:spPr>
            <a:xfrm rot="10800000">
              <a:off x="52175" y="5013382"/>
              <a:ext cx="4296527" cy="725167"/>
            </a:xfrm>
            <a:prstGeom prst="bentConnector3">
              <a:avLst>
                <a:gd name="adj1" fmla="val 56621"/>
              </a:avLst>
            </a:prstGeom>
            <a:noFill/>
            <a:ln w="9525" cap="flat" cmpd="sng" algn="ctr">
              <a:solidFill>
                <a:srgbClr val="1F497D">
                  <a:lumMod val="65000"/>
                  <a:lumOff val="35000"/>
                </a:srgbClr>
              </a:solidFill>
              <a:prstDash val="solid"/>
              <a:headEnd type="oval" w="lg" len="lg"/>
            </a:ln>
            <a:effectLst/>
          </p:spPr>
        </p:cxnSp>
        <p:sp>
          <p:nvSpPr>
            <p:cNvPr id="190" name="ZoneTexte 94">
              <a:extLst>
                <a:ext uri="{FF2B5EF4-FFF2-40B4-BE49-F238E27FC236}">
                  <a16:creationId xmlns:a16="http://schemas.microsoft.com/office/drawing/2014/main" id="{E78C6D00-DDDD-1BED-0CAE-0BBF6A0A91D0}"/>
                </a:ext>
              </a:extLst>
            </p:cNvPr>
            <p:cNvSpPr txBox="1"/>
            <p:nvPr/>
          </p:nvSpPr>
          <p:spPr>
            <a:xfrm>
              <a:off x="-31679" y="5013382"/>
              <a:ext cx="1958493" cy="830997"/>
            </a:xfrm>
            <a:prstGeom prst="rect">
              <a:avLst/>
            </a:prstGeom>
            <a:noFill/>
          </p:spPr>
          <p:txBody>
            <a:bodyPr wrap="square" rtlCol="0">
              <a:spAutoFit/>
            </a:bodyPr>
            <a:lstStyle/>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Formalize </a:t>
              </a: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jobs among employees </a:t>
              </a: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(domestic workers)</a:t>
              </a:r>
            </a:p>
          </p:txBody>
        </p:sp>
      </p:grpSp>
      <p:grpSp>
        <p:nvGrpSpPr>
          <p:cNvPr id="191" name="Groupe 137">
            <a:extLst>
              <a:ext uri="{FF2B5EF4-FFF2-40B4-BE49-F238E27FC236}">
                <a16:creationId xmlns:a16="http://schemas.microsoft.com/office/drawing/2014/main" id="{B2D2AD85-F2CE-501A-C2CC-D9059A515F9E}"/>
              </a:ext>
            </a:extLst>
          </p:cNvPr>
          <p:cNvGrpSpPr/>
          <p:nvPr/>
        </p:nvGrpSpPr>
        <p:grpSpPr>
          <a:xfrm>
            <a:off x="-20669" y="3178127"/>
            <a:ext cx="2878028" cy="1540439"/>
            <a:chOff x="-34076" y="2607689"/>
            <a:chExt cx="2878028" cy="1540439"/>
          </a:xfrm>
        </p:grpSpPr>
        <p:cxnSp>
          <p:nvCxnSpPr>
            <p:cNvPr id="192" name="Connecteur : en angle 97">
              <a:extLst>
                <a:ext uri="{FF2B5EF4-FFF2-40B4-BE49-F238E27FC236}">
                  <a16:creationId xmlns:a16="http://schemas.microsoft.com/office/drawing/2014/main" id="{B9EBF1AE-52CD-5948-30B2-C9DC0A030D72}"/>
                </a:ext>
              </a:extLst>
            </p:cNvPr>
            <p:cNvCxnSpPr>
              <a:cxnSpLocks/>
            </p:cNvCxnSpPr>
            <p:nvPr/>
          </p:nvCxnSpPr>
          <p:spPr>
            <a:xfrm rot="10800000">
              <a:off x="64161" y="2607689"/>
              <a:ext cx="2779791" cy="1029169"/>
            </a:xfrm>
            <a:prstGeom prst="bentConnector3">
              <a:avLst>
                <a:gd name="adj1" fmla="val 16009"/>
              </a:avLst>
            </a:prstGeom>
            <a:noFill/>
            <a:ln w="9525" cap="flat" cmpd="sng" algn="ctr">
              <a:solidFill>
                <a:srgbClr val="1F497D">
                  <a:lumMod val="65000"/>
                  <a:lumOff val="35000"/>
                </a:srgbClr>
              </a:solidFill>
              <a:prstDash val="solid"/>
              <a:headEnd type="oval" w="lg" len="lg"/>
            </a:ln>
            <a:effectLst/>
          </p:spPr>
        </p:cxnSp>
        <p:sp>
          <p:nvSpPr>
            <p:cNvPr id="193" name="ZoneTexte 98">
              <a:extLst>
                <a:ext uri="{FF2B5EF4-FFF2-40B4-BE49-F238E27FC236}">
                  <a16:creationId xmlns:a16="http://schemas.microsoft.com/office/drawing/2014/main" id="{C1200D4D-2BCA-4FF7-B26C-B0FC556C2445}"/>
                </a:ext>
              </a:extLst>
            </p:cNvPr>
            <p:cNvSpPr txBox="1"/>
            <p:nvPr/>
          </p:nvSpPr>
          <p:spPr>
            <a:xfrm>
              <a:off x="-34076" y="2670800"/>
              <a:ext cx="2637524" cy="1477328"/>
            </a:xfrm>
            <a:prstGeom prst="rect">
              <a:avLst/>
            </a:prstGeom>
            <a:noFill/>
          </p:spPr>
          <p:txBody>
            <a:bodyPr wrap="square" rtlCol="0">
              <a:spAutoFit/>
            </a:bodyPr>
            <a:lstStyle/>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5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Access to formal protection where they exist</a:t>
              </a:r>
            </a:p>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5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Reduction of decent work deficits</a:t>
              </a:r>
            </a:p>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5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Shift</a:t>
              </a:r>
              <a:r>
                <a:rPr kumimoji="0" lang="en-GB" sz="15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 to the status of employees</a:t>
              </a:r>
            </a:p>
          </p:txBody>
        </p:sp>
      </p:grpSp>
      <p:grpSp>
        <p:nvGrpSpPr>
          <p:cNvPr id="194" name="Groupe 106">
            <a:extLst>
              <a:ext uri="{FF2B5EF4-FFF2-40B4-BE49-F238E27FC236}">
                <a16:creationId xmlns:a16="http://schemas.microsoft.com/office/drawing/2014/main" id="{F73D4C6B-9D80-5D78-501D-B660FA9380E3}"/>
              </a:ext>
            </a:extLst>
          </p:cNvPr>
          <p:cNvGrpSpPr/>
          <p:nvPr/>
        </p:nvGrpSpPr>
        <p:grpSpPr>
          <a:xfrm>
            <a:off x="2181397" y="864282"/>
            <a:ext cx="3342392" cy="3644427"/>
            <a:chOff x="870108" y="1816228"/>
            <a:chExt cx="3342972" cy="3023061"/>
          </a:xfrm>
        </p:grpSpPr>
        <p:sp>
          <p:nvSpPr>
            <p:cNvPr id="195" name="ZoneTexte 107">
              <a:extLst>
                <a:ext uri="{FF2B5EF4-FFF2-40B4-BE49-F238E27FC236}">
                  <a16:creationId xmlns:a16="http://schemas.microsoft.com/office/drawing/2014/main" id="{56CCB455-D744-0D51-46BB-3F5FACEE051F}"/>
                </a:ext>
              </a:extLst>
            </p:cNvPr>
            <p:cNvSpPr txBox="1"/>
            <p:nvPr/>
          </p:nvSpPr>
          <p:spPr>
            <a:xfrm rot="16200000">
              <a:off x="321698" y="2364638"/>
              <a:ext cx="1432269" cy="3354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4F81BD">
                      <a:lumMod val="75000"/>
                    </a:srgbClr>
                  </a:solidFill>
                  <a:effectLst/>
                  <a:uLnTx/>
                  <a:uFillTx/>
                  <a:latin typeface="Calibri" panose="020F0502020204030204" pitchFamily="34" charset="0"/>
                  <a:cs typeface="Calibri" panose="020F0502020204030204" pitchFamily="34" charset="0"/>
                </a:rPr>
                <a:t>FORMAL SECTOR</a:t>
              </a:r>
            </a:p>
          </p:txBody>
        </p:sp>
        <p:sp>
          <p:nvSpPr>
            <p:cNvPr id="196" name="Rectangle 195">
              <a:extLst>
                <a:ext uri="{FF2B5EF4-FFF2-40B4-BE49-F238E27FC236}">
                  <a16:creationId xmlns:a16="http://schemas.microsoft.com/office/drawing/2014/main" id="{B0ACF078-E34E-1ADB-C800-894DD18A9EE2}"/>
                </a:ext>
              </a:extLst>
            </p:cNvPr>
            <p:cNvSpPr/>
            <p:nvPr/>
          </p:nvSpPr>
          <p:spPr>
            <a:xfrm>
              <a:off x="1230631" y="1887718"/>
              <a:ext cx="2982449" cy="2951571"/>
            </a:xfrm>
            <a:prstGeom prst="rect">
              <a:avLst/>
            </a:prstGeom>
            <a:noFill/>
            <a:ln w="9525"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97" name="Groupe 132">
            <a:extLst>
              <a:ext uri="{FF2B5EF4-FFF2-40B4-BE49-F238E27FC236}">
                <a16:creationId xmlns:a16="http://schemas.microsoft.com/office/drawing/2014/main" id="{DD0BB0A7-8869-B22A-6B66-DB247A6EF3A9}"/>
              </a:ext>
            </a:extLst>
          </p:cNvPr>
          <p:cNvGrpSpPr/>
          <p:nvPr/>
        </p:nvGrpSpPr>
        <p:grpSpPr>
          <a:xfrm>
            <a:off x="-34994" y="1160917"/>
            <a:ext cx="3823600" cy="758257"/>
            <a:chOff x="-312719" y="1689209"/>
            <a:chExt cx="3823600" cy="758257"/>
          </a:xfrm>
        </p:grpSpPr>
        <p:cxnSp>
          <p:nvCxnSpPr>
            <p:cNvPr id="198" name="Connecteur : en angle 122">
              <a:extLst>
                <a:ext uri="{FF2B5EF4-FFF2-40B4-BE49-F238E27FC236}">
                  <a16:creationId xmlns:a16="http://schemas.microsoft.com/office/drawing/2014/main" id="{3A470790-F406-8741-AA6E-5F869C2E1700}"/>
                </a:ext>
              </a:extLst>
            </p:cNvPr>
            <p:cNvCxnSpPr>
              <a:cxnSpLocks/>
            </p:cNvCxnSpPr>
            <p:nvPr/>
          </p:nvCxnSpPr>
          <p:spPr>
            <a:xfrm rot="10800000">
              <a:off x="-277724" y="1689209"/>
              <a:ext cx="3788605" cy="758257"/>
            </a:xfrm>
            <a:prstGeom prst="bentConnector3">
              <a:avLst>
                <a:gd name="adj1" fmla="val 50000"/>
              </a:avLst>
            </a:prstGeom>
            <a:noFill/>
            <a:ln w="9525" cap="flat" cmpd="sng" algn="ctr">
              <a:solidFill>
                <a:srgbClr val="1F497D">
                  <a:lumMod val="65000"/>
                  <a:lumOff val="35000"/>
                </a:srgbClr>
              </a:solidFill>
              <a:prstDash val="solid"/>
              <a:headEnd type="oval" w="lg" len="lg"/>
            </a:ln>
            <a:effectLst/>
          </p:spPr>
        </p:cxnSp>
        <p:sp>
          <p:nvSpPr>
            <p:cNvPr id="199" name="ZoneTexte 123">
              <a:extLst>
                <a:ext uri="{FF2B5EF4-FFF2-40B4-BE49-F238E27FC236}">
                  <a16:creationId xmlns:a16="http://schemas.microsoft.com/office/drawing/2014/main" id="{B96D54E5-8D2D-74D7-FD40-D8016663075B}"/>
                </a:ext>
              </a:extLst>
            </p:cNvPr>
            <p:cNvSpPr txBox="1"/>
            <p:nvPr/>
          </p:nvSpPr>
          <p:spPr>
            <a:xfrm>
              <a:off x="-312719" y="1729116"/>
              <a:ext cx="1930133" cy="584775"/>
            </a:xfrm>
            <a:prstGeom prst="rect">
              <a:avLst/>
            </a:prstGeom>
            <a:noFill/>
          </p:spPr>
          <p:txBody>
            <a:bodyPr wrap="square" rtlCol="0">
              <a:spAutoFit/>
            </a:bodyPr>
            <a:lstStyle/>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Formalize </a:t>
              </a: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jobs among employees</a:t>
              </a:r>
            </a:p>
          </p:txBody>
        </p:sp>
      </p:grpSp>
      <p:grpSp>
        <p:nvGrpSpPr>
          <p:cNvPr id="200" name="Groupe 142">
            <a:extLst>
              <a:ext uri="{FF2B5EF4-FFF2-40B4-BE49-F238E27FC236}">
                <a16:creationId xmlns:a16="http://schemas.microsoft.com/office/drawing/2014/main" id="{DC14B6DB-A742-1456-5E4E-94D60B2019B8}"/>
              </a:ext>
            </a:extLst>
          </p:cNvPr>
          <p:cNvGrpSpPr/>
          <p:nvPr/>
        </p:nvGrpSpPr>
        <p:grpSpPr>
          <a:xfrm>
            <a:off x="7132785" y="4949387"/>
            <a:ext cx="4889550" cy="878185"/>
            <a:chOff x="7127535" y="5546786"/>
            <a:chExt cx="4889550" cy="878185"/>
          </a:xfrm>
        </p:grpSpPr>
        <p:sp>
          <p:nvSpPr>
            <p:cNvPr id="201" name="ZoneTexte 126">
              <a:extLst>
                <a:ext uri="{FF2B5EF4-FFF2-40B4-BE49-F238E27FC236}">
                  <a16:creationId xmlns:a16="http://schemas.microsoft.com/office/drawing/2014/main" id="{5A374492-7A01-AF16-C58A-FF7A6102F185}"/>
                </a:ext>
              </a:extLst>
            </p:cNvPr>
            <p:cNvSpPr txBox="1"/>
            <p:nvPr/>
          </p:nvSpPr>
          <p:spPr>
            <a:xfrm>
              <a:off x="9500253" y="5593974"/>
              <a:ext cx="2516832" cy="830997"/>
            </a:xfrm>
            <a:prstGeom prst="rect">
              <a:avLst/>
            </a:prstGeom>
            <a:solidFill>
              <a:sysClr val="window" lastClr="FFFFFF"/>
            </a:solidFill>
          </p:spPr>
          <p:txBody>
            <a:bodyPr wrap="square" rtlCol="0">
              <a:spAutoFit/>
            </a:bodyPr>
            <a:lstStyle/>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Reducing work deficits  </a:t>
              </a:r>
            </a:p>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Supporting access to market production </a:t>
              </a:r>
            </a:p>
          </p:txBody>
        </p:sp>
        <p:cxnSp>
          <p:nvCxnSpPr>
            <p:cNvPr id="202" name="Connecteur : en angle 125">
              <a:extLst>
                <a:ext uri="{FF2B5EF4-FFF2-40B4-BE49-F238E27FC236}">
                  <a16:creationId xmlns:a16="http://schemas.microsoft.com/office/drawing/2014/main" id="{D04C4308-E123-003E-C1CC-A275641A4499}"/>
                </a:ext>
              </a:extLst>
            </p:cNvPr>
            <p:cNvCxnSpPr>
              <a:cxnSpLocks/>
            </p:cNvCxnSpPr>
            <p:nvPr/>
          </p:nvCxnSpPr>
          <p:spPr>
            <a:xfrm flipV="1">
              <a:off x="7127535" y="5546786"/>
              <a:ext cx="4698006" cy="708022"/>
            </a:xfrm>
            <a:prstGeom prst="bentConnector3">
              <a:avLst>
                <a:gd name="adj1" fmla="val 50000"/>
              </a:avLst>
            </a:prstGeom>
            <a:noFill/>
            <a:ln w="9525" cap="flat" cmpd="sng" algn="ctr">
              <a:solidFill>
                <a:srgbClr val="1F497D">
                  <a:lumMod val="65000"/>
                  <a:lumOff val="35000"/>
                </a:srgbClr>
              </a:solidFill>
              <a:prstDash val="solid"/>
              <a:headEnd type="oval" w="lg" len="lg"/>
            </a:ln>
            <a:effectLst/>
          </p:spPr>
        </p:cxnSp>
      </p:grpSp>
      <p:sp>
        <p:nvSpPr>
          <p:cNvPr id="203" name="ZoneTexte 41">
            <a:extLst>
              <a:ext uri="{FF2B5EF4-FFF2-40B4-BE49-F238E27FC236}">
                <a16:creationId xmlns:a16="http://schemas.microsoft.com/office/drawing/2014/main" id="{C42A10CF-23E7-A376-541B-B4314765A109}"/>
              </a:ext>
            </a:extLst>
          </p:cNvPr>
          <p:cNvSpPr txBox="1"/>
          <p:nvPr/>
        </p:nvSpPr>
        <p:spPr>
          <a:xfrm>
            <a:off x="3318105" y="1727614"/>
            <a:ext cx="2155788" cy="830997"/>
          </a:xfrm>
          <a:prstGeom prst="rect">
            <a:avLst/>
          </a:prstGeom>
          <a:noFill/>
        </p:spPr>
        <p:txBody>
          <a:bodyPr wrap="square" rtlCol="0">
            <a:spAutoFit/>
          </a:bodyPr>
          <a:lstStyle/>
          <a:p>
            <a:pPr algn="r">
              <a:defRPr/>
            </a:pPr>
            <a:r>
              <a:rPr lang="en-GB" sz="1600" b="1" kern="0" dirty="0">
                <a:solidFill>
                  <a:srgbClr val="060606"/>
                </a:solidFill>
                <a:latin typeface="Calibri" panose="020F0502020204030204" pitchFamily="34" charset="0"/>
                <a:cs typeface="Calibri" panose="020F0502020204030204" pitchFamily="34" charset="0"/>
              </a:rPr>
              <a:t>Employees</a:t>
            </a:r>
            <a:r>
              <a:rPr lang="en-GB" sz="1600" kern="0" dirty="0">
                <a:solidFill>
                  <a:srgbClr val="060606"/>
                </a:solidFill>
                <a:latin typeface="Calibri" panose="020F0502020204030204" pitchFamily="34" charset="0"/>
                <a:cs typeface="Calibri" panose="020F0502020204030204" pitchFamily="34" charset="0"/>
              </a:rPr>
              <a:t> in </a:t>
            </a:r>
          </a:p>
          <a:p>
            <a:pPr algn="r">
              <a:defRPr/>
            </a:pPr>
            <a:r>
              <a:rPr lang="en-GB" sz="1600" kern="0" dirty="0">
                <a:solidFill>
                  <a:srgbClr val="060606"/>
                </a:solidFill>
                <a:latin typeface="Calibri" panose="020F0502020204030204" pitchFamily="34" charset="0"/>
                <a:cs typeface="Calibri" panose="020F0502020204030204" pitchFamily="34" charset="0"/>
              </a:rPr>
              <a:t>informal employment in the</a:t>
            </a:r>
            <a:r>
              <a:rPr lang="en-GB" sz="1600" b="1" kern="0" dirty="0">
                <a:solidFill>
                  <a:srgbClr val="060606"/>
                </a:solidFill>
                <a:latin typeface="Calibri" panose="020F0502020204030204" pitchFamily="34" charset="0"/>
                <a:cs typeface="Calibri" panose="020F0502020204030204" pitchFamily="34" charset="0"/>
              </a:rPr>
              <a:t> formal sector</a:t>
            </a:r>
          </a:p>
        </p:txBody>
      </p:sp>
      <p:cxnSp>
        <p:nvCxnSpPr>
          <p:cNvPr id="204" name="Connecteur droit 63">
            <a:extLst>
              <a:ext uri="{FF2B5EF4-FFF2-40B4-BE49-F238E27FC236}">
                <a16:creationId xmlns:a16="http://schemas.microsoft.com/office/drawing/2014/main" id="{6A1327C7-CECC-02CB-A1C4-C347E5FA51BF}"/>
              </a:ext>
            </a:extLst>
          </p:cNvPr>
          <p:cNvCxnSpPr>
            <a:cxnSpLocks/>
          </p:cNvCxnSpPr>
          <p:nvPr/>
        </p:nvCxnSpPr>
        <p:spPr>
          <a:xfrm flipV="1">
            <a:off x="2645419" y="3312606"/>
            <a:ext cx="6207295" cy="17611"/>
          </a:xfrm>
          <a:prstGeom prst="line">
            <a:avLst/>
          </a:prstGeom>
          <a:noFill/>
          <a:ln w="12700" cap="flat" cmpd="sng" algn="ctr">
            <a:solidFill>
              <a:sysClr val="window" lastClr="FFFFFF">
                <a:lumMod val="65000"/>
              </a:sysClr>
            </a:solidFill>
            <a:prstDash val="solid"/>
          </a:ln>
          <a:effectLst/>
        </p:spPr>
      </p:cxnSp>
      <p:cxnSp>
        <p:nvCxnSpPr>
          <p:cNvPr id="205" name="Connecteur droit 63">
            <a:extLst>
              <a:ext uri="{FF2B5EF4-FFF2-40B4-BE49-F238E27FC236}">
                <a16:creationId xmlns:a16="http://schemas.microsoft.com/office/drawing/2014/main" id="{7CF4CA10-F7DF-E5B4-0214-07EED18FC40A}"/>
              </a:ext>
            </a:extLst>
          </p:cNvPr>
          <p:cNvCxnSpPr>
            <a:cxnSpLocks/>
          </p:cNvCxnSpPr>
          <p:nvPr/>
        </p:nvCxnSpPr>
        <p:spPr>
          <a:xfrm flipV="1">
            <a:off x="2994214" y="2503710"/>
            <a:ext cx="5751069" cy="12773"/>
          </a:xfrm>
          <a:prstGeom prst="line">
            <a:avLst/>
          </a:prstGeom>
          <a:noFill/>
          <a:ln w="12700" cap="flat" cmpd="sng" algn="ctr">
            <a:solidFill>
              <a:sysClr val="window" lastClr="FFFFFF">
                <a:lumMod val="65000"/>
              </a:sysClr>
            </a:solidFill>
            <a:prstDash val="dashDot"/>
          </a:ln>
          <a:effectLst/>
        </p:spPr>
      </p:cxnSp>
      <p:sp>
        <p:nvSpPr>
          <p:cNvPr id="206" name="ZoneTexte 41">
            <a:extLst>
              <a:ext uri="{FF2B5EF4-FFF2-40B4-BE49-F238E27FC236}">
                <a16:creationId xmlns:a16="http://schemas.microsoft.com/office/drawing/2014/main" id="{78EE6534-A2E4-FE44-87D2-4B553410DD5C}"/>
              </a:ext>
            </a:extLst>
          </p:cNvPr>
          <p:cNvSpPr txBox="1"/>
          <p:nvPr/>
        </p:nvSpPr>
        <p:spPr>
          <a:xfrm>
            <a:off x="2687215" y="2509863"/>
            <a:ext cx="2786678" cy="830997"/>
          </a:xfrm>
          <a:prstGeom prst="rect">
            <a:avLst/>
          </a:prstGeom>
          <a:noFill/>
        </p:spPr>
        <p:txBody>
          <a:bodyPr wrap="square" rtlCol="0">
            <a:spAutoFit/>
          </a:bodyPr>
          <a:lstStyle/>
          <a:p>
            <a:pPr algn="r">
              <a:defRPr/>
            </a:pPr>
            <a:r>
              <a:rPr lang="en-GB" sz="1600" b="1" kern="0" dirty="0">
                <a:solidFill>
                  <a:srgbClr val="060606"/>
                </a:solidFill>
                <a:latin typeface="Calibri" panose="020F0502020204030204" pitchFamily="34" charset="0"/>
                <a:cs typeface="Calibri" panose="020F0502020204030204" pitchFamily="34" charset="0"/>
              </a:rPr>
              <a:t>Dependent contractors</a:t>
            </a:r>
            <a:r>
              <a:rPr lang="en-GB" sz="1600" kern="0" dirty="0">
                <a:solidFill>
                  <a:srgbClr val="060606"/>
                </a:solidFill>
                <a:latin typeface="Calibri" panose="020F0502020204030204" pitchFamily="34" charset="0"/>
                <a:cs typeface="Calibri" panose="020F0502020204030204" pitchFamily="34" charset="0"/>
              </a:rPr>
              <a:t> in  informal employment in the</a:t>
            </a:r>
            <a:r>
              <a:rPr lang="en-GB" sz="1600" b="1" kern="0" dirty="0">
                <a:solidFill>
                  <a:srgbClr val="060606"/>
                </a:solidFill>
                <a:latin typeface="Calibri" panose="020F0502020204030204" pitchFamily="34" charset="0"/>
                <a:cs typeface="Calibri" panose="020F0502020204030204" pitchFamily="34" charset="0"/>
              </a:rPr>
              <a:t> formal sector</a:t>
            </a:r>
            <a:endParaRPr lang="en-GB" sz="1600" kern="0" dirty="0">
              <a:solidFill>
                <a:srgbClr val="060606"/>
              </a:solidFill>
              <a:latin typeface="Calibri" panose="020F0502020204030204" pitchFamily="34" charset="0"/>
              <a:cs typeface="Calibri" panose="020F0502020204030204" pitchFamily="34" charset="0"/>
            </a:endParaRPr>
          </a:p>
        </p:txBody>
      </p:sp>
      <p:sp>
        <p:nvSpPr>
          <p:cNvPr id="207" name="ZoneTexte 23">
            <a:extLst>
              <a:ext uri="{FF2B5EF4-FFF2-40B4-BE49-F238E27FC236}">
                <a16:creationId xmlns:a16="http://schemas.microsoft.com/office/drawing/2014/main" id="{8584D56B-8E8D-2045-9EB4-400A84EEA049}"/>
              </a:ext>
            </a:extLst>
          </p:cNvPr>
          <p:cNvSpPr txBox="1"/>
          <p:nvPr/>
        </p:nvSpPr>
        <p:spPr>
          <a:xfrm>
            <a:off x="5569331" y="2474050"/>
            <a:ext cx="3020682" cy="830997"/>
          </a:xfrm>
          <a:prstGeom prst="rect">
            <a:avLst/>
          </a:prstGeom>
          <a:noFill/>
        </p:spPr>
        <p:txBody>
          <a:bodyPr wrap="square" rtlCol="0">
            <a:spAutoFit/>
          </a:bodyPr>
          <a:lstStyle/>
          <a:p>
            <a:pPr>
              <a:defRPr/>
            </a:pPr>
            <a:r>
              <a:rPr lang="en-GB" sz="1600" b="1" kern="0" dirty="0">
                <a:solidFill>
                  <a:srgbClr val="060606"/>
                </a:solidFill>
                <a:latin typeface="Calibri" panose="020F0502020204030204" pitchFamily="34" charset="0"/>
                <a:cs typeface="Calibri" panose="020F0502020204030204" pitchFamily="34" charset="0"/>
              </a:rPr>
              <a:t>Dependent contractors</a:t>
            </a:r>
            <a:r>
              <a:rPr lang="en-GB" sz="1600" kern="0" dirty="0">
                <a:solidFill>
                  <a:srgbClr val="060606"/>
                </a:solidFill>
                <a:latin typeface="Calibri" panose="020F0502020204030204" pitchFamily="34" charset="0"/>
                <a:cs typeface="Calibri" panose="020F0502020204030204" pitchFamily="34" charset="0"/>
              </a:rPr>
              <a:t> in informal employment in the </a:t>
            </a:r>
            <a:r>
              <a:rPr lang="en-GB" sz="1600" b="1" kern="0" dirty="0">
                <a:solidFill>
                  <a:srgbClr val="060606"/>
                </a:solidFill>
                <a:latin typeface="Calibri" panose="020F0502020204030204" pitchFamily="34" charset="0"/>
                <a:cs typeface="Calibri" panose="020F0502020204030204" pitchFamily="34" charset="0"/>
              </a:rPr>
              <a:t>informal sector</a:t>
            </a:r>
          </a:p>
        </p:txBody>
      </p:sp>
      <p:sp>
        <p:nvSpPr>
          <p:cNvPr id="209" name="Rectangle 208">
            <a:extLst>
              <a:ext uri="{FF2B5EF4-FFF2-40B4-BE49-F238E27FC236}">
                <a16:creationId xmlns:a16="http://schemas.microsoft.com/office/drawing/2014/main" id="{10481F4E-0E46-B6D0-97E9-9CA9AB3D4F84}"/>
              </a:ext>
            </a:extLst>
          </p:cNvPr>
          <p:cNvSpPr/>
          <p:nvPr/>
        </p:nvSpPr>
        <p:spPr>
          <a:xfrm>
            <a:off x="6026996" y="2889716"/>
            <a:ext cx="6017314" cy="3739485"/>
          </a:xfrm>
          <a:prstGeom prst="rect">
            <a:avLst/>
          </a:prstGeom>
          <a:solidFill>
            <a:sysClr val="window" lastClr="FFFFFF">
              <a:lumMod val="95000"/>
            </a:sysClr>
          </a:solidFill>
          <a:ln>
            <a:solidFill>
              <a:srgbClr val="1F497D">
                <a:lumMod val="40000"/>
                <a:lumOff val="60000"/>
              </a:srgbClr>
            </a:solidFill>
          </a:ln>
        </p:spPr>
        <p:txBody>
          <a:bodyPr wrap="square">
            <a:spAutoFit/>
          </a:bodyPr>
          <a:lstStyle/>
          <a:p>
            <a:pPr>
              <a:defRPr/>
            </a:pPr>
            <a:r>
              <a:rPr lang="en-GB" b="1" kern="0" dirty="0">
                <a:solidFill>
                  <a:srgbClr val="1F497D"/>
                </a:solidFill>
                <a:latin typeface="Calibri" panose="020F0502020204030204" pitchFamily="34" charset="0"/>
                <a:cs typeface="Calibri" panose="020F0502020204030204" pitchFamily="34" charset="0"/>
              </a:rPr>
              <a:t>Formalization of jobs for employees</a:t>
            </a:r>
            <a:r>
              <a:rPr lang="en-GB" kern="0" dirty="0">
                <a:solidFill>
                  <a:srgbClr val="1F497D"/>
                </a:solidFill>
                <a:latin typeface="Calibri" panose="020F0502020204030204" pitchFamily="34" charset="0"/>
                <a:cs typeface="Calibri" panose="020F0502020204030204" pitchFamily="34" charset="0"/>
              </a:rPr>
              <a:t> </a:t>
            </a:r>
          </a:p>
          <a:p>
            <a:pPr marL="285750" indent="-285750">
              <a:buClr>
                <a:srgbClr val="4BACC6">
                  <a:lumMod val="75000"/>
                </a:srgbClr>
              </a:buClr>
              <a:buFont typeface="Wingdings 3" panose="05040102010807070707" pitchFamily="18" charset="2"/>
              <a:buChar char="u"/>
              <a:defRPr/>
            </a:pPr>
            <a:r>
              <a:rPr lang="en-GB" sz="1700" kern="0" dirty="0">
                <a:solidFill>
                  <a:prstClr val="black"/>
                </a:solidFill>
                <a:latin typeface="Calibri" panose="020F0502020204030204" pitchFamily="34" charset="0"/>
                <a:cs typeface="Calibri" panose="020F0502020204030204" pitchFamily="34" charset="0"/>
              </a:rPr>
              <a:t>About the </a:t>
            </a:r>
            <a:r>
              <a:rPr lang="en-GB" sz="1700" b="1" kern="0" dirty="0">
                <a:solidFill>
                  <a:prstClr val="black"/>
                </a:solidFill>
                <a:latin typeface="Calibri" panose="020F0502020204030204" pitchFamily="34" charset="0"/>
                <a:cs typeface="Calibri" panose="020F0502020204030204" pitchFamily="34" charset="0"/>
              </a:rPr>
              <a:t>effective access to adequate job-related social and labour protections</a:t>
            </a:r>
          </a:p>
          <a:p>
            <a:pPr marL="285750" indent="-285750">
              <a:spcBef>
                <a:spcPts val="600"/>
              </a:spcBef>
              <a:buClr>
                <a:srgbClr val="4BACC6">
                  <a:lumMod val="75000"/>
                </a:srgbClr>
              </a:buClr>
              <a:buFont typeface="Wingdings 3" panose="05040102010807070707" pitchFamily="18" charset="2"/>
              <a:buChar char="u"/>
              <a:defRPr/>
            </a:pPr>
            <a:r>
              <a:rPr lang="en-GB" sz="1700" kern="0" dirty="0">
                <a:solidFill>
                  <a:srgbClr val="000000">
                    <a:lumMod val="95000"/>
                    <a:lumOff val="5000"/>
                  </a:srgbClr>
                </a:solidFill>
                <a:latin typeface="Calibri" panose="020F0502020204030204" pitchFamily="34" charset="0"/>
                <a:cs typeface="Calibri" panose="020F0502020204030204" pitchFamily="34" charset="0"/>
              </a:rPr>
              <a:t>May require </a:t>
            </a:r>
          </a:p>
          <a:p>
            <a:pPr marL="742950" lvl="1" indent="-285750">
              <a:spcBef>
                <a:spcPts val="600"/>
              </a:spcBef>
              <a:buClr>
                <a:srgbClr val="4BACC6">
                  <a:lumMod val="75000"/>
                </a:srgbClr>
              </a:buClr>
              <a:buFont typeface="Wingdings 2" panose="05020102010507070707" pitchFamily="18" charset="2"/>
              <a:buChar char="Ç"/>
              <a:defRPr/>
            </a:pPr>
            <a:r>
              <a:rPr lang="en-GB" sz="1700" kern="0" dirty="0">
                <a:solidFill>
                  <a:srgbClr val="000000">
                    <a:lumMod val="95000"/>
                    <a:lumOff val="5000"/>
                  </a:srgbClr>
                </a:solidFill>
                <a:latin typeface="Calibri" panose="020F0502020204030204" pitchFamily="34" charset="0"/>
                <a:cs typeface="Calibri" panose="020F0502020204030204" pitchFamily="34" charset="0"/>
              </a:rPr>
              <a:t>the extension of legal coverage (scope of social security &amp; labour laws) to workers not yet covered</a:t>
            </a:r>
          </a:p>
          <a:p>
            <a:pPr marL="742950" lvl="1" indent="-285750">
              <a:spcBef>
                <a:spcPts val="600"/>
              </a:spcBef>
              <a:buClr>
                <a:srgbClr val="4BACC6">
                  <a:lumMod val="75000"/>
                </a:srgbClr>
              </a:buClr>
              <a:buFont typeface="Wingdings 2" panose="05020102010507070707" pitchFamily="18" charset="2"/>
              <a:buChar char="Ç"/>
              <a:defRPr/>
            </a:pPr>
            <a:r>
              <a:rPr lang="en-GB" sz="1700" kern="0" dirty="0">
                <a:solidFill>
                  <a:srgbClr val="000000">
                    <a:lumMod val="95000"/>
                    <a:lumOff val="5000"/>
                  </a:srgbClr>
                </a:solidFill>
                <a:latin typeface="Calibri" panose="020F0502020204030204" pitchFamily="34" charset="0"/>
                <a:cs typeface="Calibri" panose="020F0502020204030204" pitchFamily="34" charset="0"/>
              </a:rPr>
              <a:t>the provision of adequate level of legal protection</a:t>
            </a:r>
          </a:p>
          <a:p>
            <a:pPr marL="742950" lvl="1" indent="-285750">
              <a:spcBef>
                <a:spcPts val="600"/>
              </a:spcBef>
              <a:buClr>
                <a:srgbClr val="4BACC6">
                  <a:lumMod val="75000"/>
                </a:srgbClr>
              </a:buClr>
              <a:buFont typeface="Wingdings 2" panose="05020102010507070707" pitchFamily="18" charset="2"/>
              <a:buChar char="Ç"/>
              <a:defRPr/>
            </a:pPr>
            <a:r>
              <a:rPr lang="en-GB" sz="1700" kern="0" dirty="0">
                <a:solidFill>
                  <a:srgbClr val="000000">
                    <a:lumMod val="95000"/>
                    <a:lumOff val="5000"/>
                  </a:srgbClr>
                </a:solidFill>
                <a:latin typeface="Calibri" panose="020F0502020204030204" pitchFamily="34" charset="0"/>
                <a:cs typeface="Calibri" panose="020F0502020204030204" pitchFamily="34" charset="0"/>
              </a:rPr>
              <a:t>the recognition  and the declaration of the employment relationship by the employer </a:t>
            </a:r>
          </a:p>
          <a:p>
            <a:pPr marL="742950" lvl="1" indent="-285750">
              <a:spcBef>
                <a:spcPts val="600"/>
              </a:spcBef>
              <a:buClr>
                <a:srgbClr val="4BACC6">
                  <a:lumMod val="75000"/>
                </a:srgbClr>
              </a:buClr>
              <a:buFont typeface="Calibri" panose="020F0502020204030204" pitchFamily="34" charset="0"/>
              <a:buChar char="→"/>
              <a:defRPr/>
            </a:pPr>
            <a:r>
              <a:rPr lang="en-GB" sz="1700" kern="0" dirty="0">
                <a:solidFill>
                  <a:srgbClr val="000000">
                    <a:lumMod val="95000"/>
                    <a:lumOff val="5000"/>
                  </a:srgbClr>
                </a:solidFill>
                <a:latin typeface="Calibri" panose="020F0502020204030204" pitchFamily="34" charset="0"/>
                <a:cs typeface="Calibri" panose="020F0502020204030204" pitchFamily="34" charset="0"/>
              </a:rPr>
              <a:t>necessary conditions but not sufficient</a:t>
            </a:r>
          </a:p>
          <a:p>
            <a:pPr marL="285750" lvl="1" indent="-285750">
              <a:spcBef>
                <a:spcPts val="600"/>
              </a:spcBef>
              <a:buClr>
                <a:srgbClr val="4BACC6">
                  <a:lumMod val="75000"/>
                </a:srgbClr>
              </a:buClr>
              <a:buFont typeface="Wingdings 3" panose="05040102010807070707" pitchFamily="18" charset="2"/>
              <a:buChar char="u"/>
              <a:defRPr/>
            </a:pPr>
            <a:r>
              <a:rPr lang="en-GB" sz="1700" kern="0" dirty="0">
                <a:solidFill>
                  <a:srgbClr val="000000">
                    <a:lumMod val="95000"/>
                    <a:lumOff val="5000"/>
                  </a:srgbClr>
                </a:solidFill>
                <a:latin typeface="Calibri" panose="020F0502020204030204" pitchFamily="34" charset="0"/>
                <a:cs typeface="Calibri" panose="020F0502020204030204" pitchFamily="34" charset="0"/>
              </a:rPr>
              <a:t>What matters is the effective access to “employment related” social and labour protections</a:t>
            </a:r>
          </a:p>
        </p:txBody>
      </p:sp>
      <p:grpSp>
        <p:nvGrpSpPr>
          <p:cNvPr id="210" name="Groupe 132">
            <a:extLst>
              <a:ext uri="{FF2B5EF4-FFF2-40B4-BE49-F238E27FC236}">
                <a16:creationId xmlns:a16="http://schemas.microsoft.com/office/drawing/2014/main" id="{03667AAB-E219-1E5D-94FF-1D0118516490}"/>
              </a:ext>
            </a:extLst>
          </p:cNvPr>
          <p:cNvGrpSpPr/>
          <p:nvPr/>
        </p:nvGrpSpPr>
        <p:grpSpPr>
          <a:xfrm>
            <a:off x="-16126" y="2175053"/>
            <a:ext cx="2938708" cy="868936"/>
            <a:chOff x="-312719" y="1689209"/>
            <a:chExt cx="2870604" cy="914025"/>
          </a:xfrm>
        </p:grpSpPr>
        <p:cxnSp>
          <p:nvCxnSpPr>
            <p:cNvPr id="211" name="Connecteur : en angle 122">
              <a:extLst>
                <a:ext uri="{FF2B5EF4-FFF2-40B4-BE49-F238E27FC236}">
                  <a16:creationId xmlns:a16="http://schemas.microsoft.com/office/drawing/2014/main" id="{3877664D-20A4-382C-85F4-8E810F6DEAE8}"/>
                </a:ext>
              </a:extLst>
            </p:cNvPr>
            <p:cNvCxnSpPr>
              <a:cxnSpLocks/>
            </p:cNvCxnSpPr>
            <p:nvPr/>
          </p:nvCxnSpPr>
          <p:spPr>
            <a:xfrm rot="10800000">
              <a:off x="-277723" y="1689209"/>
              <a:ext cx="2835608" cy="785966"/>
            </a:xfrm>
            <a:prstGeom prst="bentConnector3">
              <a:avLst>
                <a:gd name="adj1" fmla="val 35300"/>
              </a:avLst>
            </a:prstGeom>
            <a:noFill/>
            <a:ln w="9525" cap="flat" cmpd="sng" algn="ctr">
              <a:solidFill>
                <a:srgbClr val="1F497D">
                  <a:lumMod val="65000"/>
                  <a:lumOff val="35000"/>
                </a:srgbClr>
              </a:solidFill>
              <a:prstDash val="solid"/>
              <a:headEnd type="oval" w="lg" len="lg"/>
            </a:ln>
            <a:effectLst/>
          </p:spPr>
        </p:cxnSp>
        <p:sp>
          <p:nvSpPr>
            <p:cNvPr id="212" name="ZoneTexte 123">
              <a:extLst>
                <a:ext uri="{FF2B5EF4-FFF2-40B4-BE49-F238E27FC236}">
                  <a16:creationId xmlns:a16="http://schemas.microsoft.com/office/drawing/2014/main" id="{63483FCF-D35B-5EE8-5191-E7BD771D1819}"/>
                </a:ext>
              </a:extLst>
            </p:cNvPr>
            <p:cNvSpPr txBox="1"/>
            <p:nvPr/>
          </p:nvSpPr>
          <p:spPr>
            <a:xfrm>
              <a:off x="-312719" y="1729116"/>
              <a:ext cx="1930133" cy="874118"/>
            </a:xfrm>
            <a:prstGeom prst="rect">
              <a:avLst/>
            </a:prstGeom>
            <a:noFill/>
          </p:spPr>
          <p:txBody>
            <a:bodyPr wrap="square" rtlCol="0">
              <a:spAutoFit/>
            </a:bodyPr>
            <a:lstStyle/>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Formalize </a:t>
              </a: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jobs among dependent contractors</a:t>
              </a:r>
            </a:p>
          </p:txBody>
        </p:sp>
      </p:grpSp>
      <p:grpSp>
        <p:nvGrpSpPr>
          <p:cNvPr id="213" name="Groupe 139">
            <a:extLst>
              <a:ext uri="{FF2B5EF4-FFF2-40B4-BE49-F238E27FC236}">
                <a16:creationId xmlns:a16="http://schemas.microsoft.com/office/drawing/2014/main" id="{D89A34AD-5552-355A-80FA-FA85D3739172}"/>
              </a:ext>
            </a:extLst>
          </p:cNvPr>
          <p:cNvGrpSpPr/>
          <p:nvPr/>
        </p:nvGrpSpPr>
        <p:grpSpPr>
          <a:xfrm>
            <a:off x="8184685" y="2104558"/>
            <a:ext cx="4054252" cy="832776"/>
            <a:chOff x="8148812" y="2811720"/>
            <a:chExt cx="4054252" cy="832776"/>
          </a:xfrm>
        </p:grpSpPr>
        <p:cxnSp>
          <p:nvCxnSpPr>
            <p:cNvPr id="214" name="Connecteur : en angle 69">
              <a:extLst>
                <a:ext uri="{FF2B5EF4-FFF2-40B4-BE49-F238E27FC236}">
                  <a16:creationId xmlns:a16="http://schemas.microsoft.com/office/drawing/2014/main" id="{6A84E0CD-824E-6DD1-9A16-ED2D33B7B2F4}"/>
                </a:ext>
              </a:extLst>
            </p:cNvPr>
            <p:cNvCxnSpPr>
              <a:cxnSpLocks/>
            </p:cNvCxnSpPr>
            <p:nvPr/>
          </p:nvCxnSpPr>
          <p:spPr>
            <a:xfrm flipV="1">
              <a:off x="8148812" y="2811720"/>
              <a:ext cx="3976685" cy="802435"/>
            </a:xfrm>
            <a:prstGeom prst="bentConnector3">
              <a:avLst>
                <a:gd name="adj1" fmla="val 31094"/>
              </a:avLst>
            </a:prstGeom>
            <a:noFill/>
            <a:ln w="9525" cap="flat" cmpd="sng" algn="ctr">
              <a:solidFill>
                <a:srgbClr val="1F497D">
                  <a:lumMod val="65000"/>
                  <a:lumOff val="35000"/>
                </a:srgbClr>
              </a:solidFill>
              <a:prstDash val="solid"/>
              <a:headEnd type="oval" w="lg" len="lg"/>
            </a:ln>
            <a:effectLst/>
          </p:spPr>
        </p:cxnSp>
        <p:sp>
          <p:nvSpPr>
            <p:cNvPr id="215" name="ZoneTexte 70">
              <a:extLst>
                <a:ext uri="{FF2B5EF4-FFF2-40B4-BE49-F238E27FC236}">
                  <a16:creationId xmlns:a16="http://schemas.microsoft.com/office/drawing/2014/main" id="{3C361AD2-C9F5-7650-593B-ED7DAA8426C1}"/>
                </a:ext>
              </a:extLst>
            </p:cNvPr>
            <p:cNvSpPr txBox="1"/>
            <p:nvPr/>
          </p:nvSpPr>
          <p:spPr>
            <a:xfrm>
              <a:off x="9360755" y="2813499"/>
              <a:ext cx="2842309" cy="830997"/>
            </a:xfrm>
            <a:prstGeom prst="rect">
              <a:avLst/>
            </a:prstGeom>
            <a:noFill/>
          </p:spPr>
          <p:txBody>
            <a:bodyPr wrap="square" rtlCol="0">
              <a:spAutoFit/>
            </a:bodyPr>
            <a:lstStyle/>
            <a:p>
              <a:pPr marL="182563" indent="-182563">
                <a:buClr>
                  <a:srgbClr val="C00000"/>
                </a:buClr>
                <a:buFont typeface="Wingdings 2" panose="05020102010507070707" pitchFamily="18" charset="2"/>
                <a:buChar char="Ò"/>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Formalize </a:t>
              </a: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enterprise/ activity </a:t>
              </a: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as a necessary condition</a:t>
              </a:r>
            </a:p>
            <a:p>
              <a:pPr marL="182563" marR="0" lvl="0" indent="-182563" defTabSz="914400" eaLnBrk="1" fontAlgn="auto" latinLnBrk="0" hangingPunct="1">
                <a:lnSpc>
                  <a:spcPct val="100000"/>
                </a:lnSpc>
                <a:spcBef>
                  <a:spcPts val="0"/>
                </a:spcBef>
                <a:spcAft>
                  <a:spcPts val="0"/>
                </a:spcAft>
                <a:buClr>
                  <a:srgbClr val="C00000"/>
                </a:buClr>
                <a:buSzTx/>
                <a:buFont typeface="Wingdings 2" panose="05020102010507070707" pitchFamily="18" charset="2"/>
                <a:buChar char="Ò"/>
                <a:tabLst/>
                <a:defRPr/>
              </a:pPr>
              <a:r>
                <a:rPr kumimoji="0" lang="en-GB" sz="1600" b="0"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Formalize </a:t>
              </a:r>
              <a:r>
                <a:rPr kumimoji="0" lang="en-GB" sz="16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jobs</a:t>
              </a:r>
            </a:p>
          </p:txBody>
        </p:sp>
      </p:grpSp>
      <p:sp>
        <p:nvSpPr>
          <p:cNvPr id="208" name="Rectangle 207">
            <a:extLst>
              <a:ext uri="{FF2B5EF4-FFF2-40B4-BE49-F238E27FC236}">
                <a16:creationId xmlns:a16="http://schemas.microsoft.com/office/drawing/2014/main" id="{97C9B7B5-009E-5D98-D00B-4D8EF79B589D}"/>
              </a:ext>
            </a:extLst>
          </p:cNvPr>
          <p:cNvSpPr/>
          <p:nvPr/>
        </p:nvSpPr>
        <p:spPr>
          <a:xfrm>
            <a:off x="63235" y="1963716"/>
            <a:ext cx="5381703" cy="4801314"/>
          </a:xfrm>
          <a:prstGeom prst="rect">
            <a:avLst/>
          </a:prstGeom>
          <a:solidFill>
            <a:sysClr val="window" lastClr="FFFFFF">
              <a:lumMod val="95000"/>
            </a:sysClr>
          </a:solidFill>
          <a:ln>
            <a:solidFill>
              <a:srgbClr val="9BBB59"/>
            </a:solidFill>
          </a:ln>
        </p:spPr>
        <p:txBody>
          <a:bodyPr wrap="square">
            <a:spAutoFit/>
          </a:bodyPr>
          <a:lstStyle/>
          <a:p>
            <a:pPr>
              <a:buClr>
                <a:srgbClr val="9BBB59">
                  <a:lumMod val="75000"/>
                </a:srgbClr>
              </a:buClr>
              <a:defRPr/>
            </a:pPr>
            <a:r>
              <a:rPr lang="en-GB" b="1" kern="0" dirty="0">
                <a:solidFill>
                  <a:srgbClr val="9BBB59">
                    <a:lumMod val="50000"/>
                  </a:srgbClr>
                </a:solidFill>
                <a:latin typeface="Calibri" panose="020F0502020204030204" pitchFamily="34" charset="0"/>
                <a:cs typeface="Calibri" panose="020F0502020204030204" pitchFamily="34" charset="0"/>
              </a:rPr>
              <a:t>Formalization of enterprises</a:t>
            </a:r>
            <a:r>
              <a:rPr lang="en-GB" kern="0" dirty="0">
                <a:solidFill>
                  <a:srgbClr val="9BBB59">
                    <a:lumMod val="50000"/>
                  </a:srgbClr>
                </a:solidFill>
                <a:latin typeface="Calibri" panose="020F0502020204030204" pitchFamily="34" charset="0"/>
                <a:cs typeface="Calibri" panose="020F0502020204030204" pitchFamily="34" charset="0"/>
              </a:rPr>
              <a:t> </a:t>
            </a:r>
            <a:r>
              <a:rPr lang="en-GB" kern="0" dirty="0">
                <a:solidFill>
                  <a:prstClr val="black"/>
                </a:solidFill>
                <a:latin typeface="Calibri" panose="020F0502020204030204" pitchFamily="34" charset="0"/>
                <a:cs typeface="Calibri" panose="020F0502020204030204" pitchFamily="34" charset="0"/>
              </a:rPr>
              <a:t>(&amp; jobs for independent workers)</a:t>
            </a:r>
          </a:p>
          <a:p>
            <a:pPr marL="285750" indent="-285750">
              <a:buClr>
                <a:srgbClr val="9BBB59">
                  <a:lumMod val="75000"/>
                </a:srgbClr>
              </a:buClr>
              <a:buFont typeface="Wingdings 3" panose="05040102010807070707" pitchFamily="18" charset="2"/>
              <a:buChar char="u"/>
              <a:defRPr/>
            </a:pPr>
            <a:r>
              <a:rPr lang="en-GB" sz="1700" kern="0" dirty="0">
                <a:solidFill>
                  <a:prstClr val="black"/>
                </a:solidFill>
                <a:latin typeface="Calibri" panose="020F0502020204030204" pitchFamily="34" charset="0"/>
                <a:cs typeface="Calibri" panose="020F0502020204030204" pitchFamily="34" charset="0"/>
              </a:rPr>
              <a:t>Registration and legal recognition of the </a:t>
            </a:r>
            <a:r>
              <a:rPr lang="en-GB" sz="1700" b="1" kern="0" dirty="0">
                <a:solidFill>
                  <a:prstClr val="black"/>
                </a:solidFill>
                <a:latin typeface="Calibri" panose="020F0502020204030204" pitchFamily="34" charset="0"/>
                <a:cs typeface="Calibri" panose="020F0502020204030204" pitchFamily="34" charset="0"/>
              </a:rPr>
              <a:t>economic unit</a:t>
            </a:r>
            <a:r>
              <a:rPr lang="en-GB" sz="1700" kern="0" dirty="0">
                <a:solidFill>
                  <a:prstClr val="black"/>
                </a:solidFill>
                <a:latin typeface="Calibri" panose="020F0502020204030204" pitchFamily="34" charset="0"/>
                <a:cs typeface="Calibri" panose="020F0502020204030204" pitchFamily="34" charset="0"/>
              </a:rPr>
              <a:t> and  compliance with fiscal, labour and social obligations</a:t>
            </a:r>
          </a:p>
          <a:p>
            <a:pPr marL="285750" indent="-285750">
              <a:buClr>
                <a:srgbClr val="9BBB59">
                  <a:lumMod val="75000"/>
                </a:srgbClr>
              </a:buClr>
              <a:buFont typeface="Calibri" panose="020F0502020204030204" pitchFamily="34" charset="0"/>
              <a:buChar char="→"/>
              <a:defRPr/>
            </a:pPr>
            <a:r>
              <a:rPr lang="en-US" sz="1700" kern="0" dirty="0">
                <a:solidFill>
                  <a:prstClr val="black"/>
                </a:solidFill>
                <a:latin typeface="Calibri" panose="020F0502020204030204" pitchFamily="34" charset="0"/>
                <a:cs typeface="Calibri" panose="020F0502020204030204" pitchFamily="34" charset="0"/>
              </a:rPr>
              <a:t>considered as a necessary condition to engage in transactions, enter into contracts, incur liabilities, access finance without engaging their own risk</a:t>
            </a:r>
          </a:p>
          <a:p>
            <a:pPr marL="285750" indent="-285750">
              <a:buClr>
                <a:srgbClr val="9BBB59">
                  <a:lumMod val="75000"/>
                </a:srgbClr>
              </a:buClr>
              <a:buFont typeface="Calibri" panose="020F0502020204030204" pitchFamily="34" charset="0"/>
              <a:buChar char="→"/>
              <a:defRPr/>
            </a:pPr>
            <a:r>
              <a:rPr lang="en-US" sz="1700" kern="0" dirty="0">
                <a:solidFill>
                  <a:prstClr val="black"/>
                </a:solidFill>
                <a:latin typeface="Calibri" panose="020F0502020204030204" pitchFamily="34" charset="0"/>
                <a:cs typeface="Calibri" panose="020F0502020204030204" pitchFamily="34" charset="0"/>
              </a:rPr>
              <a:t>Sustainability and ability to provide decent working conditions (for the owner and employees)</a:t>
            </a:r>
          </a:p>
          <a:p>
            <a:pPr marL="285750" indent="-285750">
              <a:spcBef>
                <a:spcPts val="600"/>
              </a:spcBef>
              <a:buClr>
                <a:srgbClr val="9BBB59">
                  <a:lumMod val="75000"/>
                </a:srgbClr>
              </a:buClr>
              <a:buFont typeface="Wingdings 3" panose="05040102010807070707" pitchFamily="18" charset="2"/>
              <a:buChar char="u"/>
              <a:defRPr/>
            </a:pPr>
            <a:r>
              <a:rPr lang="en-GB" sz="1700" kern="0" dirty="0">
                <a:solidFill>
                  <a:srgbClr val="000000">
                    <a:lumMod val="95000"/>
                    <a:lumOff val="5000"/>
                  </a:srgbClr>
                </a:solidFill>
                <a:latin typeface="Calibri" panose="020F0502020204030204" pitchFamily="34" charset="0"/>
                <a:cs typeface="Calibri" panose="020F0502020204030204" pitchFamily="34" charset="0"/>
              </a:rPr>
              <a:t>May require </a:t>
            </a:r>
          </a:p>
          <a:p>
            <a:pPr marL="542925" lvl="1" indent="-285750">
              <a:spcBef>
                <a:spcPts val="600"/>
              </a:spcBef>
              <a:buClr>
                <a:srgbClr val="9BBB59">
                  <a:lumMod val="75000"/>
                </a:srgbClr>
              </a:buClr>
              <a:buFont typeface="Wingdings 2" panose="05020102010507070707" pitchFamily="18" charset="2"/>
              <a:buChar char="Ç"/>
              <a:defRPr/>
            </a:pPr>
            <a:r>
              <a:rPr lang="en-GB" sz="1700" kern="0" dirty="0">
                <a:solidFill>
                  <a:srgbClr val="000000">
                    <a:lumMod val="95000"/>
                    <a:lumOff val="5000"/>
                  </a:srgbClr>
                </a:solidFill>
                <a:latin typeface="Calibri" panose="020F0502020204030204" pitchFamily="34" charset="0"/>
                <a:cs typeface="Calibri" panose="020F0502020204030204" pitchFamily="34" charset="0"/>
              </a:rPr>
              <a:t>the </a:t>
            </a:r>
            <a:r>
              <a:rPr lang="en-US" sz="1700" dirty="0">
                <a:solidFill>
                  <a:srgbClr val="000000">
                    <a:lumMod val="95000"/>
                    <a:lumOff val="5000"/>
                  </a:srgbClr>
                </a:solidFill>
                <a:latin typeface="Calibri" panose="020F0502020204030204" pitchFamily="34" charset="0"/>
                <a:cs typeface="Calibri" panose="020F0502020204030204" pitchFamily="34" charset="0"/>
                <a:sym typeface="Helvetica Neue"/>
              </a:rPr>
              <a:t>extension of the scope of fiscal, </a:t>
            </a:r>
            <a:r>
              <a:rPr lang="en-US" sz="1700" dirty="0" err="1">
                <a:solidFill>
                  <a:srgbClr val="000000">
                    <a:lumMod val="95000"/>
                    <a:lumOff val="5000"/>
                  </a:srgbClr>
                </a:solidFill>
                <a:latin typeface="Calibri" panose="020F0502020204030204" pitchFamily="34" charset="0"/>
                <a:cs typeface="Calibri" panose="020F0502020204030204" pitchFamily="34" charset="0"/>
                <a:sym typeface="Helvetica Neue"/>
              </a:rPr>
              <a:t>labour</a:t>
            </a:r>
            <a:r>
              <a:rPr lang="en-US" sz="1700" dirty="0">
                <a:solidFill>
                  <a:srgbClr val="000000">
                    <a:lumMod val="95000"/>
                    <a:lumOff val="5000"/>
                  </a:srgbClr>
                </a:solidFill>
                <a:latin typeface="Calibri" panose="020F0502020204030204" pitchFamily="34" charset="0"/>
                <a:cs typeface="Calibri" panose="020F0502020204030204" pitchFamily="34" charset="0"/>
                <a:sym typeface="Helvetica Neue"/>
              </a:rPr>
              <a:t> &amp; social security regulation to all enterprises without exception</a:t>
            </a:r>
          </a:p>
          <a:p>
            <a:pPr marL="542925" lvl="1" indent="-285750">
              <a:spcBef>
                <a:spcPts val="600"/>
              </a:spcBef>
              <a:buClr>
                <a:srgbClr val="9BBB59">
                  <a:lumMod val="75000"/>
                </a:srgbClr>
              </a:buClr>
              <a:buFont typeface="Wingdings 2" panose="05020102010507070707" pitchFamily="18" charset="2"/>
              <a:buChar char="Ç"/>
              <a:defRPr/>
            </a:pPr>
            <a:r>
              <a:rPr lang="en-US" sz="1700" kern="0" dirty="0">
                <a:solidFill>
                  <a:srgbClr val="000000">
                    <a:lumMod val="95000"/>
                    <a:lumOff val="5000"/>
                  </a:srgbClr>
                </a:solidFill>
                <a:latin typeface="Calibri" panose="020F0502020204030204" pitchFamily="34" charset="0"/>
                <a:cs typeface="Calibri" panose="020F0502020204030204" pitchFamily="34" charset="0"/>
                <a:sym typeface="Helvetica Neue"/>
              </a:rPr>
              <a:t>should be accompanied with </a:t>
            </a:r>
            <a:r>
              <a:rPr lang="en-GB" sz="1700" kern="0" dirty="0">
                <a:solidFill>
                  <a:srgbClr val="000000">
                    <a:lumMod val="95000"/>
                    <a:lumOff val="5000"/>
                  </a:srgbClr>
                </a:solidFill>
                <a:latin typeface="Calibri" panose="020F0502020204030204" pitchFamily="34" charset="0"/>
                <a:cs typeface="Calibri" panose="020F0502020204030204" pitchFamily="34" charset="0"/>
              </a:rPr>
              <a:t>measures </a:t>
            </a:r>
            <a:r>
              <a:rPr lang="en-US" sz="1700" kern="0" dirty="0">
                <a:solidFill>
                  <a:srgbClr val="000000">
                    <a:lumMod val="95000"/>
                    <a:lumOff val="5000"/>
                  </a:srgbClr>
                </a:solidFill>
                <a:latin typeface="Calibri" panose="020F0502020204030204" pitchFamily="34" charset="0"/>
                <a:cs typeface="Calibri" panose="020F0502020204030204" pitchFamily="34" charset="0"/>
              </a:rPr>
              <a:t>to tackle the root causes of informality including to enhance productivity, capacity &amp; willingness, etc.</a:t>
            </a:r>
            <a:endParaRPr lang="en-GB" sz="1700" kern="0" dirty="0">
              <a:solidFill>
                <a:srgbClr val="000000">
                  <a:lumMod val="95000"/>
                  <a:lumOff val="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017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8"/>
                                        </p:tgtEl>
                                        <p:attrNameLst>
                                          <p:attrName>style.visibility</p:attrName>
                                        </p:attrNameLst>
                                      </p:cBhvr>
                                      <p:to>
                                        <p:strVal val="visible"/>
                                      </p:to>
                                    </p:set>
                                    <p:animEffect transition="in" filter="wipe(left)">
                                      <p:cBhvr>
                                        <p:cTn id="18" dur="500"/>
                                        <p:tgtEl>
                                          <p:spTgt spid="208"/>
                                        </p:tgtEl>
                                      </p:cBhvr>
                                    </p:animEffect>
                                  </p:childTnLst>
                                  <p:subTnLst>
                                    <p:set>
                                      <p:cBhvr override="childStyle">
                                        <p:cTn dur="1" fill="hold" display="0" masterRel="nextClick" afterEffect="1"/>
                                        <p:tgtEl>
                                          <p:spTgt spid="20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3"/>
                                        </p:tgtEl>
                                        <p:attrNameLst>
                                          <p:attrName>style.visibility</p:attrName>
                                        </p:attrNameLst>
                                      </p:cBhvr>
                                      <p:to>
                                        <p:strVal val="visible"/>
                                      </p:to>
                                    </p:set>
                                  </p:childTnLst>
                                </p:cTn>
                              </p:par>
                              <p:par>
                                <p:cTn id="23" presetID="22" presetClass="entr" presetSubtype="8" fill="hold" nodeType="withEffect">
                                  <p:stCondLst>
                                    <p:cond delay="0"/>
                                  </p:stCondLst>
                                  <p:childTnLst>
                                    <p:set>
                                      <p:cBhvr>
                                        <p:cTn id="24" dur="1" fill="hold">
                                          <p:stCondLst>
                                            <p:cond delay="0"/>
                                          </p:stCondLst>
                                        </p:cTn>
                                        <p:tgtEl>
                                          <p:spTgt spid="204"/>
                                        </p:tgtEl>
                                        <p:attrNameLst>
                                          <p:attrName>style.visibility</p:attrName>
                                        </p:attrNameLst>
                                      </p:cBhvr>
                                      <p:to>
                                        <p:strVal val="visible"/>
                                      </p:to>
                                    </p:set>
                                    <p:animEffect transition="in" filter="wipe(left)">
                                      <p:cBhvr>
                                        <p:cTn id="25" dur="500"/>
                                        <p:tgtEl>
                                          <p:spTgt spid="204"/>
                                        </p:tgtEl>
                                      </p:cBhvr>
                                    </p:animEffect>
                                  </p:childTnLst>
                                </p:cTn>
                              </p:par>
                              <p:par>
                                <p:cTn id="26" presetID="1" presetClass="entr" presetSubtype="0" fill="hold" nodeType="withEffect">
                                  <p:stCondLst>
                                    <p:cond delay="0"/>
                                  </p:stCondLst>
                                  <p:childTnLst>
                                    <p:set>
                                      <p:cBhvr>
                                        <p:cTn id="27" dur="1" fill="hold">
                                          <p:stCondLst>
                                            <p:cond delay="0"/>
                                          </p:stCondLst>
                                        </p:cTn>
                                        <p:tgtEl>
                                          <p:spTgt spid="197"/>
                                        </p:tgtEl>
                                        <p:attrNameLst>
                                          <p:attrName>style.visibility</p:attrName>
                                        </p:attrNameLst>
                                      </p:cBhvr>
                                      <p:to>
                                        <p:strVal val="visible"/>
                                      </p:to>
                                    </p:set>
                                  </p:childTnLst>
                                </p:cTn>
                              </p:par>
                              <p:par>
                                <p:cTn id="28" presetID="22" presetClass="entr" presetSubtype="2" fill="hold" grpId="0" nodeType="withEffect">
                                  <p:stCondLst>
                                    <p:cond delay="0"/>
                                  </p:stCondLst>
                                  <p:childTnLst>
                                    <p:set>
                                      <p:cBhvr>
                                        <p:cTn id="29" dur="1" fill="hold">
                                          <p:stCondLst>
                                            <p:cond delay="0"/>
                                          </p:stCondLst>
                                        </p:cTn>
                                        <p:tgtEl>
                                          <p:spTgt spid="168"/>
                                        </p:tgtEl>
                                        <p:attrNameLst>
                                          <p:attrName>style.visibility</p:attrName>
                                        </p:attrNameLst>
                                      </p:cBhvr>
                                      <p:to>
                                        <p:strVal val="visible"/>
                                      </p:to>
                                    </p:set>
                                    <p:animEffect transition="in" filter="wipe(right)">
                                      <p:cBhvr>
                                        <p:cTn id="30" dur="500"/>
                                        <p:tgtEl>
                                          <p:spTgt spid="168"/>
                                        </p:tgtEl>
                                      </p:cBhvr>
                                    </p:animEffect>
                                  </p:childTnLst>
                                </p:cTn>
                              </p:par>
                              <p:par>
                                <p:cTn id="31" presetID="1" presetClass="entr" presetSubtype="0" fill="hold" nodeType="withEffect">
                                  <p:stCondLst>
                                    <p:cond delay="0"/>
                                  </p:stCondLst>
                                  <p:childTnLst>
                                    <p:set>
                                      <p:cBhvr>
                                        <p:cTn id="32" dur="1" fill="hold">
                                          <p:stCondLst>
                                            <p:cond delay="0"/>
                                          </p:stCondLst>
                                        </p:cTn>
                                        <p:tgtEl>
                                          <p:spTgt spid="188"/>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209"/>
                                        </p:tgtEl>
                                        <p:attrNameLst>
                                          <p:attrName>style.visibility</p:attrName>
                                        </p:attrNameLst>
                                      </p:cBhvr>
                                      <p:to>
                                        <p:strVal val="visible"/>
                                      </p:to>
                                    </p:set>
                                    <p:animEffect transition="in" filter="fade">
                                      <p:cBhvr>
                                        <p:cTn id="35" dur="500"/>
                                        <p:tgtEl>
                                          <p:spTgt spid="209"/>
                                        </p:tgtEl>
                                      </p:cBhvr>
                                    </p:animEffect>
                                  </p:childTnLst>
                                  <p:subTnLst>
                                    <p:set>
                                      <p:cBhvr override="childStyle">
                                        <p:cTn dur="1" fill="hold" display="0" masterRel="nextClick" afterEffect="1"/>
                                        <p:tgtEl>
                                          <p:spTgt spid="209"/>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5"/>
                                        </p:tgtEl>
                                        <p:attrNameLst>
                                          <p:attrName>style.visibility</p:attrName>
                                        </p:attrNameLst>
                                      </p:cBhvr>
                                      <p:to>
                                        <p:strVal val="visible"/>
                                      </p:to>
                                    </p:set>
                                    <p:animEffect transition="in" filter="wipe(left)">
                                      <p:cBhvr>
                                        <p:cTn id="40" dur="500"/>
                                        <p:tgtEl>
                                          <p:spTgt spid="205"/>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72"/>
                                        </p:tgtEl>
                                        <p:attrNameLst>
                                          <p:attrName>style.visibility</p:attrName>
                                        </p:attrNameLst>
                                      </p:cBhvr>
                                      <p:to>
                                        <p:strVal val="visible"/>
                                      </p:to>
                                    </p:set>
                                    <p:animEffect transition="in" filter="wipe(right)">
                                      <p:cBhvr>
                                        <p:cTn id="49" dur="500"/>
                                        <p:tgtEl>
                                          <p:spTgt spid="172"/>
                                        </p:tgtEl>
                                      </p:cBhvr>
                                    </p:animEffect>
                                  </p:childTnLst>
                                </p:cTn>
                              </p:par>
                              <p:par>
                                <p:cTn id="50" presetID="1" presetClass="entr" presetSubtype="0" fill="hold" nodeType="withEffect">
                                  <p:stCondLst>
                                    <p:cond delay="0"/>
                                  </p:stCondLst>
                                  <p:childTnLst>
                                    <p:set>
                                      <p:cBhvr>
                                        <p:cTn id="51" dur="1" fill="hold">
                                          <p:stCondLst>
                                            <p:cond delay="0"/>
                                          </p:stCondLst>
                                        </p:cTn>
                                        <p:tgtEl>
                                          <p:spTgt spid="19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7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8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0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7"/>
                                        </p:tgtEl>
                                        <p:attrNameLst>
                                          <p:attrName>style.visibility</p:attrName>
                                        </p:attrNameLst>
                                      </p:cBhvr>
                                      <p:to>
                                        <p:strVal val="visible"/>
                                      </p:to>
                                    </p:set>
                                    <p:animEffect transition="in" filter="wipe(left)">
                                      <p:cBhvr>
                                        <p:cTn id="68" dur="500"/>
                                        <p:tgtEl>
                                          <p:spTgt spid="167"/>
                                        </p:tgtEl>
                                      </p:cBhvr>
                                    </p:animEffect>
                                  </p:childTnLst>
                                </p:cTn>
                              </p:par>
                              <p:par>
                                <p:cTn id="69" presetID="1" presetClass="entr" presetSubtype="0" fill="hold" nodeType="withEffect">
                                  <p:stCondLst>
                                    <p:cond delay="0"/>
                                  </p:stCondLst>
                                  <p:childTnLst>
                                    <p:set>
                                      <p:cBhvr>
                                        <p:cTn id="70" dur="1" fill="hold">
                                          <p:stCondLst>
                                            <p:cond delay="0"/>
                                          </p:stCondLst>
                                        </p:cTn>
                                        <p:tgtEl>
                                          <p:spTgt spid="1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73"/>
                                        </p:tgtEl>
                                        <p:attrNameLst>
                                          <p:attrName>style.visibility</p:attrName>
                                        </p:attrNameLst>
                                      </p:cBhvr>
                                      <p:to>
                                        <p:strVal val="visible"/>
                                      </p:to>
                                    </p:set>
                                    <p:animEffect transition="in" filter="wipe(left)">
                                      <p:cBhvr>
                                        <p:cTn id="75" dur="500"/>
                                        <p:tgtEl>
                                          <p:spTgt spid="173"/>
                                        </p:tgtEl>
                                      </p:cBhvr>
                                    </p:animEffect>
                                  </p:childTnLst>
                                </p:cTn>
                              </p:par>
                              <p:par>
                                <p:cTn id="76" presetID="1" presetClass="entr" presetSubtype="0" fill="hold" nodeType="withEffect">
                                  <p:stCondLst>
                                    <p:cond delay="0"/>
                                  </p:stCondLst>
                                  <p:childTnLst>
                                    <p:set>
                                      <p:cBhvr>
                                        <p:cTn id="77"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7" grpId="0"/>
      <p:bldP spid="168" grpId="0"/>
      <p:bldP spid="169" grpId="0"/>
      <p:bldP spid="171" grpId="0"/>
      <p:bldP spid="172" grpId="0"/>
      <p:bldP spid="203" grpId="0"/>
      <p:bldP spid="206" grpId="0"/>
      <p:bldP spid="207" grpId="0"/>
      <p:bldP spid="209" grpId="0" animBg="1"/>
      <p:bldP spid="2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33081B-BEC9-AAE5-89BF-E5CDA1F46D65}"/>
              </a:ext>
            </a:extLst>
          </p:cNvPr>
          <p:cNvSpPr/>
          <p:nvPr/>
        </p:nvSpPr>
        <p:spPr>
          <a:xfrm>
            <a:off x="160076" y="97550"/>
            <a:ext cx="1987697" cy="3958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Headline</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F5749AF2-6B38-F570-B85A-BB4C9B6C5614}"/>
              </a:ext>
            </a:extLst>
          </p:cNvPr>
          <p:cNvSpPr/>
          <p:nvPr/>
        </p:nvSpPr>
        <p:spPr>
          <a:xfrm>
            <a:off x="174248" y="512136"/>
            <a:ext cx="1973525" cy="36933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128b</a:t>
            </a:r>
            <a:endPar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6" name="ZoneTexte 5">
            <a:extLst>
              <a:ext uri="{FF2B5EF4-FFF2-40B4-BE49-F238E27FC236}">
                <a16:creationId xmlns:a16="http://schemas.microsoft.com/office/drawing/2014/main" id="{BFA0EC77-1414-76ED-D58E-75C53BD750D8}"/>
              </a:ext>
            </a:extLst>
          </p:cNvPr>
          <p:cNvSpPr txBox="1"/>
          <p:nvPr/>
        </p:nvSpPr>
        <p:spPr>
          <a:xfrm>
            <a:off x="81280" y="253869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7" name="ZoneTexte 5">
            <a:extLst>
              <a:ext uri="{FF2B5EF4-FFF2-40B4-BE49-F238E27FC236}">
                <a16:creationId xmlns:a16="http://schemas.microsoft.com/office/drawing/2014/main" id="{203468CC-F803-735D-6FB5-68E7BC0D327A}"/>
              </a:ext>
            </a:extLst>
          </p:cNvPr>
          <p:cNvSpPr txBox="1"/>
          <p:nvPr/>
        </p:nvSpPr>
        <p:spPr>
          <a:xfrm>
            <a:off x="81280" y="317758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9" name="ZoneTexte 5">
            <a:extLst>
              <a:ext uri="{FF2B5EF4-FFF2-40B4-BE49-F238E27FC236}">
                <a16:creationId xmlns:a16="http://schemas.microsoft.com/office/drawing/2014/main" id="{03C878CC-A24A-FCA9-A44E-A28F9DDE5D59}"/>
              </a:ext>
            </a:extLst>
          </p:cNvPr>
          <p:cNvSpPr txBox="1"/>
          <p:nvPr/>
        </p:nvSpPr>
        <p:spPr>
          <a:xfrm>
            <a:off x="81280" y="445534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11" name="ZoneTexte 5">
            <a:extLst>
              <a:ext uri="{FF2B5EF4-FFF2-40B4-BE49-F238E27FC236}">
                <a16:creationId xmlns:a16="http://schemas.microsoft.com/office/drawing/2014/main" id="{4D891827-A720-CC96-0488-D9B5D6D48A10}"/>
              </a:ext>
            </a:extLst>
          </p:cNvPr>
          <p:cNvSpPr txBox="1"/>
          <p:nvPr/>
        </p:nvSpPr>
        <p:spPr>
          <a:xfrm>
            <a:off x="81280" y="5094231"/>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12" name="ZoneTexte 5">
            <a:extLst>
              <a:ext uri="{FF2B5EF4-FFF2-40B4-BE49-F238E27FC236}">
                <a16:creationId xmlns:a16="http://schemas.microsoft.com/office/drawing/2014/main" id="{67EABB86-866E-1D95-E16A-439A86E7F933}"/>
              </a:ext>
            </a:extLst>
          </p:cNvPr>
          <p:cNvSpPr txBox="1"/>
          <p:nvPr/>
        </p:nvSpPr>
        <p:spPr>
          <a:xfrm>
            <a:off x="81280" y="573311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6. Other structural factors</a:t>
            </a:r>
          </a:p>
        </p:txBody>
      </p:sp>
      <p:sp>
        <p:nvSpPr>
          <p:cNvPr id="13" name="ZoneTexte 2">
            <a:extLst>
              <a:ext uri="{FF2B5EF4-FFF2-40B4-BE49-F238E27FC236}">
                <a16:creationId xmlns:a16="http://schemas.microsoft.com/office/drawing/2014/main" id="{61CEC336-9242-F3EA-5F6F-D68908510043}"/>
              </a:ext>
            </a:extLst>
          </p:cNvPr>
          <p:cNvSpPr txBox="1"/>
          <p:nvPr/>
        </p:nvSpPr>
        <p:spPr>
          <a:xfrm>
            <a:off x="0" y="2128542"/>
            <a:ext cx="214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14" name="ZoneTexte 5">
            <a:extLst>
              <a:ext uri="{FF2B5EF4-FFF2-40B4-BE49-F238E27FC236}">
                <a16:creationId xmlns:a16="http://schemas.microsoft.com/office/drawing/2014/main" id="{18D46415-5D69-66FD-069B-BAA107CA5E7B}"/>
              </a:ext>
            </a:extLst>
          </p:cNvPr>
          <p:cNvSpPr txBox="1"/>
          <p:nvPr/>
        </p:nvSpPr>
        <p:spPr>
          <a:xfrm>
            <a:off x="81280" y="381646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15" name="ZoneTexte 5">
            <a:extLst>
              <a:ext uri="{FF2B5EF4-FFF2-40B4-BE49-F238E27FC236}">
                <a16:creationId xmlns:a16="http://schemas.microsoft.com/office/drawing/2014/main" id="{C19E367B-455D-6F7E-3B12-0CCB2144FBAC}"/>
              </a:ext>
            </a:extLst>
          </p:cNvPr>
          <p:cNvSpPr txBox="1"/>
          <p:nvPr/>
        </p:nvSpPr>
        <p:spPr>
          <a:xfrm>
            <a:off x="95451" y="3172901"/>
            <a:ext cx="2066494" cy="584775"/>
          </a:xfrm>
          <a:prstGeom prst="rect">
            <a:avLst/>
          </a:prstGeom>
          <a:solidFill>
            <a:srgbClr val="025E5C"/>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8" name="TextBox 7">
            <a:extLst>
              <a:ext uri="{FF2B5EF4-FFF2-40B4-BE49-F238E27FC236}">
                <a16:creationId xmlns:a16="http://schemas.microsoft.com/office/drawing/2014/main" id="{B21FDB42-235B-D372-940E-B3EA50B2EEC6}"/>
              </a:ext>
            </a:extLst>
          </p:cNvPr>
          <p:cNvSpPr txBox="1"/>
          <p:nvPr/>
        </p:nvSpPr>
        <p:spPr>
          <a:xfrm>
            <a:off x="1796903" y="1625651"/>
            <a:ext cx="3274827" cy="227754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1"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Indicator </a:t>
            </a:r>
          </a:p>
          <a:p>
            <a:pPr marL="539750" lvl="1" indent="-285750">
              <a:spcAft>
                <a:spcPts val="600"/>
              </a:spcAft>
              <a:buClr>
                <a:srgbClr val="05D2D2">
                  <a:lumMod val="50000"/>
                </a:srgbClr>
              </a:buClr>
              <a:buFont typeface="Wingdings 2" panose="05020102010507070707" pitchFamily="18" charset="2"/>
              <a:buChar char="Î"/>
              <a:defRPr/>
            </a:pPr>
            <a:r>
              <a:rPr lang="en-GB" sz="1600" dirty="0">
                <a:solidFill>
                  <a:schemeClr val="accent2"/>
                </a:solidFill>
                <a:latin typeface="Calibri" panose="020F0502020204030204" pitchFamily="34" charset="0"/>
                <a:cs typeface="Calibri" panose="020F0502020204030204" pitchFamily="34" charset="0"/>
              </a:rPr>
              <a:t>§128b </a:t>
            </a: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Distribution of persons with an informal main job by informal sector, formal sector, household own-use production and community sector and status in employment and by sex </a:t>
            </a:r>
          </a:p>
        </p:txBody>
      </p:sp>
      <p:sp>
        <p:nvSpPr>
          <p:cNvPr id="10" name="TextBox 9">
            <a:extLst>
              <a:ext uri="{FF2B5EF4-FFF2-40B4-BE49-F238E27FC236}">
                <a16:creationId xmlns:a16="http://schemas.microsoft.com/office/drawing/2014/main" id="{0F155A69-796B-41BB-BAF2-FBFEF3E377CD}"/>
              </a:ext>
            </a:extLst>
          </p:cNvPr>
          <p:cNvSpPr txBox="1"/>
          <p:nvPr/>
        </p:nvSpPr>
        <p:spPr>
          <a:xfrm>
            <a:off x="2147774" y="4274487"/>
            <a:ext cx="3461524" cy="2400657"/>
          </a:xfrm>
          <a:prstGeom prst="rect">
            <a:avLst/>
          </a:prstGeom>
          <a:solidFill>
            <a:schemeClr val="bg1"/>
          </a:solidFill>
        </p:spPr>
        <p:txBody>
          <a:bodyPr wrap="square">
            <a:spAutoFit/>
          </a:bodyPr>
          <a:lstStyle/>
          <a:p>
            <a:pPr marL="285750" lvl="0" indent="-285750">
              <a:buClr>
                <a:srgbClr val="05D2D2">
                  <a:lumMod val="50000"/>
                </a:srgbClr>
              </a:buClr>
              <a:buFont typeface="Wingdings 2" panose="05020102010507070707" pitchFamily="18" charset="2"/>
              <a:buChar char="Î"/>
              <a:defRPr/>
            </a:pPr>
            <a:r>
              <a:rPr lang="en-GB" sz="2400" b="1" dirty="0">
                <a:solidFill>
                  <a:srgbClr val="000000">
                    <a:lumMod val="95000"/>
                    <a:lumOff val="5000"/>
                  </a:srgbClr>
                </a:solidFill>
                <a:latin typeface="Calibri" panose="020F0502020204030204" pitchFamily="34" charset="0"/>
                <a:cs typeface="Calibri" panose="020F0502020204030204" pitchFamily="34" charset="0"/>
              </a:rPr>
              <a:t>Asia and the Pacific</a:t>
            </a:r>
            <a:r>
              <a:rPr kumimoji="0" lang="en-GB" sz="2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 </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lang="en-GB" dirty="0">
                <a:solidFill>
                  <a:srgbClr val="000000">
                    <a:lumMod val="95000"/>
                    <a:lumOff val="5000"/>
                  </a:srgbClr>
                </a:solidFill>
                <a:latin typeface="Calibri" panose="020F0502020204030204" pitchFamily="34" charset="0"/>
                <a:cs typeface="Calibri" panose="020F0502020204030204" pitchFamily="34" charset="0"/>
              </a:rPr>
              <a:t>Distribution of informal employment by informal sector, formal sector, household own-use production and community sector and status in employment (%, 2019)</a:t>
            </a:r>
          </a:p>
          <a:p>
            <a:pPr marR="0" lvl="0" algn="l" defTabSz="914400" rtl="0" eaLnBrk="1" fontAlgn="auto" latinLnBrk="0" hangingPunct="1">
              <a:lnSpc>
                <a:spcPct val="100000"/>
              </a:lnSpc>
              <a:spcBef>
                <a:spcPts val="0"/>
              </a:spcBef>
              <a:spcAft>
                <a:spcPts val="0"/>
              </a:spcAft>
              <a:buClr>
                <a:srgbClr val="05D2D2">
                  <a:lumMod val="50000"/>
                </a:srgbClr>
              </a:buClr>
              <a:buSzTx/>
              <a:tabLst/>
              <a:defRPr/>
            </a:pPr>
            <a:endParaRPr kumimoji="0" lang="en-US" sz="18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5BF08820-D336-248E-A08D-BBB7FA8ADF76}"/>
              </a:ext>
            </a:extLst>
          </p:cNvPr>
          <p:cNvSpPr txBox="1"/>
          <p:nvPr/>
        </p:nvSpPr>
        <p:spPr>
          <a:xfrm rot="16200000">
            <a:off x="9685132" y="3939574"/>
            <a:ext cx="40133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Source</a:t>
            </a:r>
            <a:r>
              <a:rPr kumimoji="0" lang="fr-FR" sz="8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ILO 2023.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Women</a:t>
            </a:r>
            <a:r>
              <a:rPr kumimoji="0" lang="fr-FR"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and men in the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informal</a:t>
            </a:r>
            <a:r>
              <a:rPr kumimoji="0" lang="fr-FR"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economy</a:t>
            </a:r>
            <a:r>
              <a:rPr kumimoji="0" lang="fr-FR"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A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statistical</a:t>
            </a:r>
            <a:r>
              <a:rPr kumimoji="0" lang="fr-FR"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update for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regional</a:t>
            </a:r>
            <a:r>
              <a:rPr kumimoji="0" lang="fr-FR"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estimates</a:t>
            </a:r>
            <a:r>
              <a:rPr kumimoji="0" lang="fr-FR"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&amp; ILO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calculatiions</a:t>
            </a:r>
            <a:r>
              <a:rPr kumimoji="0" lang="fr-FR" sz="800" b="0" i="1" u="none" strike="noStrike" kern="1200" cap="none" spc="0" normalizeH="0" noProof="0" dirty="0">
                <a:ln>
                  <a:noFill/>
                </a:ln>
                <a:solidFill>
                  <a:srgbClr val="000000">
                    <a:lumMod val="95000"/>
                    <a:lumOff val="5000"/>
                  </a:srgbClr>
                </a:solidFill>
                <a:effectLst/>
                <a:uLnTx/>
                <a:uFillTx/>
                <a:latin typeface="Arial" panose="020B0604020202020204"/>
                <a:ea typeface="+mn-ea"/>
                <a:cs typeface="+mn-cs"/>
              </a:rPr>
              <a:t> </a:t>
            </a:r>
            <a:r>
              <a:rPr kumimoji="0" lang="fr-FR" sz="800" b="0" i="1" u="none" strike="noStrike" kern="1200" cap="none" spc="0" normalizeH="0" noProof="0" dirty="0" err="1">
                <a:ln>
                  <a:noFill/>
                </a:ln>
                <a:solidFill>
                  <a:srgbClr val="000000">
                    <a:lumMod val="95000"/>
                    <a:lumOff val="5000"/>
                  </a:srgbClr>
                </a:solidFill>
                <a:effectLst/>
                <a:uLnTx/>
                <a:uFillTx/>
                <a:latin typeface="Arial" panose="020B0604020202020204"/>
                <a:ea typeface="+mn-ea"/>
                <a:cs typeface="+mn-cs"/>
              </a:rPr>
              <a:t>based</a:t>
            </a:r>
            <a:r>
              <a:rPr kumimoji="0" lang="fr-FR" sz="800" b="0" i="1" u="none" strike="noStrike" kern="1200" cap="none" spc="0" normalizeH="0" noProof="0" dirty="0">
                <a:ln>
                  <a:noFill/>
                </a:ln>
                <a:solidFill>
                  <a:srgbClr val="000000">
                    <a:lumMod val="95000"/>
                    <a:lumOff val="5000"/>
                  </a:srgbClr>
                </a:solidFill>
                <a:effectLst/>
                <a:uLnTx/>
                <a:uFillTx/>
                <a:latin typeface="Arial" panose="020B0604020202020204"/>
                <a:ea typeface="+mn-ea"/>
                <a:cs typeface="+mn-cs"/>
              </a:rPr>
              <a:t> on national </a:t>
            </a:r>
            <a:r>
              <a:rPr kumimoji="0" lang="fr-FR" sz="800" b="0" i="1" u="none" strike="noStrike" kern="1200" cap="none" spc="0" normalizeH="0" noProof="0" dirty="0" err="1">
                <a:ln>
                  <a:noFill/>
                </a:ln>
                <a:solidFill>
                  <a:srgbClr val="000000">
                    <a:lumMod val="95000"/>
                    <a:lumOff val="5000"/>
                  </a:srgbClr>
                </a:solidFill>
                <a:effectLst/>
                <a:uLnTx/>
                <a:uFillTx/>
                <a:latin typeface="Arial" panose="020B0604020202020204"/>
                <a:ea typeface="+mn-ea"/>
                <a:cs typeface="+mn-cs"/>
              </a:rPr>
              <a:t>sruvey</a:t>
            </a:r>
            <a:r>
              <a:rPr kumimoji="0" lang="fr-FR" sz="800" b="0" i="1" u="none" strike="noStrike" kern="1200" cap="none" spc="0" normalizeH="0" noProof="0" dirty="0">
                <a:ln>
                  <a:noFill/>
                </a:ln>
                <a:solidFill>
                  <a:srgbClr val="000000">
                    <a:lumMod val="95000"/>
                    <a:lumOff val="5000"/>
                  </a:srgbClr>
                </a:solidFill>
                <a:effectLst/>
                <a:uLnTx/>
                <a:uFillTx/>
                <a:latin typeface="Arial" panose="020B0604020202020204"/>
                <a:ea typeface="+mn-ea"/>
                <a:cs typeface="+mn-cs"/>
              </a:rPr>
              <a:t> data (ILOSAT)</a:t>
            </a:r>
            <a:endParaRPr kumimoji="0" lang="en-GB"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pic>
        <p:nvPicPr>
          <p:cNvPr id="21" name="Picture 20">
            <a:extLst>
              <a:ext uri="{FF2B5EF4-FFF2-40B4-BE49-F238E27FC236}">
                <a16:creationId xmlns:a16="http://schemas.microsoft.com/office/drawing/2014/main" id="{50402617-869B-7552-C3CB-4D68831FCE49}"/>
              </a:ext>
            </a:extLst>
          </p:cNvPr>
          <p:cNvPicPr>
            <a:picLocks noChangeAspect="1"/>
          </p:cNvPicPr>
          <p:nvPr/>
        </p:nvPicPr>
        <p:blipFill>
          <a:blip r:embed="rId3"/>
          <a:stretch>
            <a:fillRect/>
          </a:stretch>
        </p:blipFill>
        <p:spPr>
          <a:xfrm>
            <a:off x="6215268" y="726538"/>
            <a:ext cx="5231153" cy="5978461"/>
          </a:xfrm>
          <a:prstGeom prst="rect">
            <a:avLst/>
          </a:prstGeom>
        </p:spPr>
      </p:pic>
      <p:pic>
        <p:nvPicPr>
          <p:cNvPr id="28" name="Picture 27">
            <a:extLst>
              <a:ext uri="{FF2B5EF4-FFF2-40B4-BE49-F238E27FC236}">
                <a16:creationId xmlns:a16="http://schemas.microsoft.com/office/drawing/2014/main" id="{60625AEE-071F-8BBC-5C44-C18F33D7B23B}"/>
              </a:ext>
            </a:extLst>
          </p:cNvPr>
          <p:cNvPicPr>
            <a:picLocks noChangeAspect="1"/>
          </p:cNvPicPr>
          <p:nvPr/>
        </p:nvPicPr>
        <p:blipFill>
          <a:blip r:embed="rId4"/>
          <a:stretch>
            <a:fillRect/>
          </a:stretch>
        </p:blipFill>
        <p:spPr>
          <a:xfrm>
            <a:off x="6144673" y="726991"/>
            <a:ext cx="5392011" cy="5959568"/>
          </a:xfrm>
          <a:prstGeom prst="rect">
            <a:avLst/>
          </a:prstGeom>
        </p:spPr>
      </p:pic>
      <p:sp>
        <p:nvSpPr>
          <p:cNvPr id="29" name="TextBox 28">
            <a:extLst>
              <a:ext uri="{FF2B5EF4-FFF2-40B4-BE49-F238E27FC236}">
                <a16:creationId xmlns:a16="http://schemas.microsoft.com/office/drawing/2014/main" id="{D2DA4D7F-1D45-0324-002F-558A3E52D240}"/>
              </a:ext>
            </a:extLst>
          </p:cNvPr>
          <p:cNvSpPr txBox="1"/>
          <p:nvPr/>
        </p:nvSpPr>
        <p:spPr>
          <a:xfrm>
            <a:off x="2147774" y="4274487"/>
            <a:ext cx="3461524" cy="2123658"/>
          </a:xfrm>
          <a:prstGeom prst="rect">
            <a:avLst/>
          </a:prstGeom>
          <a:solidFill>
            <a:schemeClr val="bg1"/>
          </a:solidFill>
        </p:spPr>
        <p:txBody>
          <a:bodyPr wrap="square">
            <a:spAutoFit/>
          </a:bodyPr>
          <a:lstStyle/>
          <a:p>
            <a:pPr marL="285750" lvl="0" indent="-285750">
              <a:buClr>
                <a:srgbClr val="05D2D2">
                  <a:lumMod val="50000"/>
                </a:srgbClr>
              </a:buClr>
              <a:buFont typeface="Wingdings 2" panose="05020102010507070707" pitchFamily="18" charset="2"/>
              <a:buChar char="Î"/>
              <a:defRPr/>
            </a:pPr>
            <a:r>
              <a:rPr lang="en-GB" sz="2400" b="1" dirty="0">
                <a:solidFill>
                  <a:srgbClr val="000000">
                    <a:lumMod val="95000"/>
                    <a:lumOff val="5000"/>
                  </a:srgbClr>
                </a:solidFill>
                <a:latin typeface="Calibri" panose="020F0502020204030204" pitchFamily="34" charset="0"/>
                <a:cs typeface="Calibri" panose="020F0502020204030204" pitchFamily="34" charset="0"/>
              </a:rPr>
              <a:t>Viet Nam</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lang="en-GB" dirty="0">
                <a:solidFill>
                  <a:srgbClr val="000000">
                    <a:lumMod val="95000"/>
                    <a:lumOff val="5000"/>
                  </a:srgbClr>
                </a:solidFill>
                <a:latin typeface="Calibri" panose="020F0502020204030204" pitchFamily="34" charset="0"/>
                <a:cs typeface="Calibri" panose="020F0502020204030204" pitchFamily="34" charset="0"/>
              </a:rPr>
              <a:t>Distribution of informal employment by informal sector, formal sector, household own-use production and community sector and status in employment (%, 2023) [</a:t>
            </a:r>
            <a:r>
              <a:rPr lang="en-GB" dirty="0">
                <a:solidFill>
                  <a:srgbClr val="FF0000"/>
                </a:solidFill>
                <a:latin typeface="Calibri" panose="020F0502020204030204" pitchFamily="34" charset="0"/>
                <a:cs typeface="Calibri" panose="020F0502020204030204" pitchFamily="34" charset="0"/>
              </a:rPr>
              <a:t>19e ICLS</a:t>
            </a:r>
            <a:r>
              <a:rPr lang="en-GB" dirty="0">
                <a:solidFill>
                  <a:srgbClr val="000000">
                    <a:lumMod val="95000"/>
                    <a:lumOff val="5000"/>
                  </a:srgbClr>
                </a:solidFill>
                <a:latin typeface="Calibri" panose="020F0502020204030204" pitchFamily="34" charset="0"/>
                <a:cs typeface="Calibri" panose="020F0502020204030204" pitchFamily="34" charset="0"/>
              </a:rPr>
              <a:t>]</a:t>
            </a:r>
            <a:endParaRPr kumimoji="0" lang="en-US" sz="18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30" name="TextBox 29">
            <a:extLst>
              <a:ext uri="{FF2B5EF4-FFF2-40B4-BE49-F238E27FC236}">
                <a16:creationId xmlns:a16="http://schemas.microsoft.com/office/drawing/2014/main" id="{E660A929-3496-B6DC-CD31-6AD4D85D59F5}"/>
              </a:ext>
            </a:extLst>
          </p:cNvPr>
          <p:cNvSpPr txBox="1"/>
          <p:nvPr/>
        </p:nvSpPr>
        <p:spPr>
          <a:xfrm>
            <a:off x="2147774" y="4274487"/>
            <a:ext cx="3461524" cy="2123658"/>
          </a:xfrm>
          <a:prstGeom prst="rect">
            <a:avLst/>
          </a:prstGeom>
          <a:solidFill>
            <a:schemeClr val="bg1"/>
          </a:solidFill>
        </p:spPr>
        <p:txBody>
          <a:bodyPr wrap="square">
            <a:spAutoFit/>
          </a:bodyPr>
          <a:lstStyle/>
          <a:p>
            <a:pPr marL="285750" lvl="0" indent="-285750">
              <a:buClr>
                <a:srgbClr val="05D2D2">
                  <a:lumMod val="50000"/>
                </a:srgbClr>
              </a:buClr>
              <a:buFont typeface="Wingdings 2" panose="05020102010507070707" pitchFamily="18" charset="2"/>
              <a:buChar char="Î"/>
              <a:defRPr/>
            </a:pPr>
            <a:r>
              <a:rPr lang="en-GB" sz="2400" b="1" dirty="0">
                <a:solidFill>
                  <a:srgbClr val="000000">
                    <a:lumMod val="95000"/>
                    <a:lumOff val="5000"/>
                  </a:srgbClr>
                </a:solidFill>
                <a:latin typeface="Calibri" panose="020F0502020204030204" pitchFamily="34" charset="0"/>
                <a:cs typeface="Calibri" panose="020F0502020204030204" pitchFamily="34" charset="0"/>
              </a:rPr>
              <a:t>Maldives</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lang="en-GB" dirty="0">
                <a:solidFill>
                  <a:srgbClr val="000000">
                    <a:lumMod val="95000"/>
                    <a:lumOff val="5000"/>
                  </a:srgbClr>
                </a:solidFill>
                <a:latin typeface="Calibri" panose="020F0502020204030204" pitchFamily="34" charset="0"/>
                <a:cs typeface="Calibri" panose="020F0502020204030204" pitchFamily="34" charset="0"/>
              </a:rPr>
              <a:t>Distribution of informal employment by informal sector, formal sector, household own-use production and community sector and status in employment (%, 2019) [</a:t>
            </a:r>
            <a:r>
              <a:rPr lang="en-GB" dirty="0">
                <a:solidFill>
                  <a:srgbClr val="FF0000"/>
                </a:solidFill>
                <a:latin typeface="Calibri" panose="020F0502020204030204" pitchFamily="34" charset="0"/>
                <a:cs typeface="Calibri" panose="020F0502020204030204" pitchFamily="34" charset="0"/>
              </a:rPr>
              <a:t>19e ICLS</a:t>
            </a:r>
            <a:r>
              <a:rPr lang="en-GB" dirty="0">
                <a:solidFill>
                  <a:srgbClr val="000000">
                    <a:lumMod val="95000"/>
                    <a:lumOff val="5000"/>
                  </a:srgbClr>
                </a:solidFill>
                <a:latin typeface="Calibri" panose="020F0502020204030204" pitchFamily="34" charset="0"/>
                <a:cs typeface="Calibri" panose="020F0502020204030204" pitchFamily="34" charset="0"/>
              </a:rPr>
              <a:t>]</a:t>
            </a:r>
            <a:endParaRPr kumimoji="0" lang="en-US" sz="18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pic>
        <p:nvPicPr>
          <p:cNvPr id="23" name="Picture 22">
            <a:extLst>
              <a:ext uri="{FF2B5EF4-FFF2-40B4-BE49-F238E27FC236}">
                <a16:creationId xmlns:a16="http://schemas.microsoft.com/office/drawing/2014/main" id="{354EC5B5-33E3-0051-7C88-FB00A7B9E721}"/>
              </a:ext>
            </a:extLst>
          </p:cNvPr>
          <p:cNvPicPr>
            <a:picLocks noChangeAspect="1"/>
          </p:cNvPicPr>
          <p:nvPr/>
        </p:nvPicPr>
        <p:blipFill>
          <a:blip r:embed="rId5"/>
          <a:stretch>
            <a:fillRect/>
          </a:stretch>
        </p:blipFill>
        <p:spPr>
          <a:xfrm>
            <a:off x="6215268" y="726714"/>
            <a:ext cx="5231153" cy="5971135"/>
          </a:xfrm>
          <a:prstGeom prst="rect">
            <a:avLst/>
          </a:prstGeom>
        </p:spPr>
      </p:pic>
      <p:sp>
        <p:nvSpPr>
          <p:cNvPr id="31" name="TextBox 30">
            <a:extLst>
              <a:ext uri="{FF2B5EF4-FFF2-40B4-BE49-F238E27FC236}">
                <a16:creationId xmlns:a16="http://schemas.microsoft.com/office/drawing/2014/main" id="{6DE30814-CAE8-EA5C-6C3E-B044CCD16757}"/>
              </a:ext>
            </a:extLst>
          </p:cNvPr>
          <p:cNvSpPr txBox="1"/>
          <p:nvPr/>
        </p:nvSpPr>
        <p:spPr>
          <a:xfrm>
            <a:off x="2147774" y="4274487"/>
            <a:ext cx="3461524" cy="2123658"/>
          </a:xfrm>
          <a:prstGeom prst="rect">
            <a:avLst/>
          </a:prstGeom>
          <a:solidFill>
            <a:schemeClr val="bg1"/>
          </a:solidFill>
        </p:spPr>
        <p:txBody>
          <a:bodyPr wrap="square">
            <a:spAutoFit/>
          </a:bodyPr>
          <a:lstStyle/>
          <a:p>
            <a:pPr marL="285750" lvl="0" indent="-285750">
              <a:buClr>
                <a:srgbClr val="05D2D2">
                  <a:lumMod val="50000"/>
                </a:srgbClr>
              </a:buClr>
              <a:buFont typeface="Wingdings 2" panose="05020102010507070707" pitchFamily="18" charset="2"/>
              <a:buChar char="Î"/>
              <a:defRPr/>
            </a:pPr>
            <a:r>
              <a:rPr lang="en-GB" sz="2400" b="1" dirty="0">
                <a:solidFill>
                  <a:srgbClr val="000000">
                    <a:lumMod val="95000"/>
                    <a:lumOff val="5000"/>
                  </a:srgbClr>
                </a:solidFill>
                <a:latin typeface="Calibri" panose="020F0502020204030204" pitchFamily="34" charset="0"/>
                <a:cs typeface="Calibri" panose="020F0502020204030204" pitchFamily="34" charset="0"/>
              </a:rPr>
              <a:t>Maldives</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lang="en-GB" dirty="0">
                <a:solidFill>
                  <a:srgbClr val="000000">
                    <a:lumMod val="95000"/>
                    <a:lumOff val="5000"/>
                  </a:srgbClr>
                </a:solidFill>
                <a:latin typeface="Calibri" panose="020F0502020204030204" pitchFamily="34" charset="0"/>
                <a:cs typeface="Calibri" panose="020F0502020204030204" pitchFamily="34" charset="0"/>
              </a:rPr>
              <a:t>Distribution of informal employment by informal sector, formal sector, household own-use production and community sector and status in employment (%, 2019) [</a:t>
            </a:r>
            <a:r>
              <a:rPr lang="en-GB" dirty="0">
                <a:solidFill>
                  <a:srgbClr val="FF0000"/>
                </a:solidFill>
                <a:latin typeface="Calibri" panose="020F0502020204030204" pitchFamily="34" charset="0"/>
                <a:cs typeface="Calibri" panose="020F0502020204030204" pitchFamily="34" charset="0"/>
              </a:rPr>
              <a:t>13e ICLS</a:t>
            </a:r>
            <a:r>
              <a:rPr lang="en-GB" dirty="0">
                <a:solidFill>
                  <a:srgbClr val="000000">
                    <a:lumMod val="95000"/>
                    <a:lumOff val="5000"/>
                  </a:srgbClr>
                </a:solidFill>
                <a:latin typeface="Calibri" panose="020F0502020204030204" pitchFamily="34" charset="0"/>
                <a:cs typeface="Calibri" panose="020F0502020204030204" pitchFamily="34" charset="0"/>
              </a:rPr>
              <a:t>]</a:t>
            </a:r>
            <a:endParaRPr kumimoji="0" lang="en-US" sz="18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4CFDD413-AC47-786D-0265-1258D0F140AA}"/>
              </a:ext>
            </a:extLst>
          </p:cNvPr>
          <p:cNvPicPr>
            <a:picLocks noChangeAspect="1"/>
          </p:cNvPicPr>
          <p:nvPr/>
        </p:nvPicPr>
        <p:blipFill>
          <a:blip r:embed="rId6"/>
          <a:stretch>
            <a:fillRect/>
          </a:stretch>
        </p:blipFill>
        <p:spPr>
          <a:xfrm>
            <a:off x="6215268" y="726714"/>
            <a:ext cx="5231153" cy="5971135"/>
          </a:xfrm>
          <a:prstGeom prst="rect">
            <a:avLst/>
          </a:prstGeom>
        </p:spPr>
      </p:pic>
      <p:grpSp>
        <p:nvGrpSpPr>
          <p:cNvPr id="25" name="Group 24">
            <a:extLst>
              <a:ext uri="{FF2B5EF4-FFF2-40B4-BE49-F238E27FC236}">
                <a16:creationId xmlns:a16="http://schemas.microsoft.com/office/drawing/2014/main" id="{AB407191-B755-00A7-8C2E-8E66E7B63932}"/>
              </a:ext>
            </a:extLst>
          </p:cNvPr>
          <p:cNvGrpSpPr/>
          <p:nvPr/>
        </p:nvGrpSpPr>
        <p:grpSpPr>
          <a:xfrm>
            <a:off x="4257266" y="4455348"/>
            <a:ext cx="2002952" cy="2255520"/>
            <a:chOff x="10083203" y="2316480"/>
            <a:chExt cx="2002952" cy="2255520"/>
          </a:xfrm>
        </p:grpSpPr>
        <p:sp>
          <p:nvSpPr>
            <p:cNvPr id="26" name="Rectangle 25">
              <a:extLst>
                <a:ext uri="{FF2B5EF4-FFF2-40B4-BE49-F238E27FC236}">
                  <a16:creationId xmlns:a16="http://schemas.microsoft.com/office/drawing/2014/main" id="{71131119-1D09-AA39-2AA6-0B8CD0465A1C}"/>
                </a:ext>
              </a:extLst>
            </p:cNvPr>
            <p:cNvSpPr/>
            <p:nvPr/>
          </p:nvSpPr>
          <p:spPr>
            <a:xfrm>
              <a:off x="10083203" y="2316480"/>
              <a:ext cx="2002952" cy="2255520"/>
            </a:xfrm>
            <a:prstGeom prst="rect">
              <a:avLst/>
            </a:prstGeom>
            <a:solidFill>
              <a:srgbClr val="037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badi" panose="020B06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badi" panose="020B06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badi" panose="020B06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badi" panose="020B0604020104020204" pitchFamily="34" charset="0"/>
                </a:rPr>
                <a:t>For </a:t>
              </a:r>
              <a:r>
                <a:rPr kumimoji="0" lang="fr-FR" sz="1800" b="0" i="0" u="none" strike="noStrike" kern="1200" cap="none" spc="0" normalizeH="0" baseline="0" noProof="0" dirty="0" err="1">
                  <a:ln>
                    <a:noFill/>
                  </a:ln>
                  <a:solidFill>
                    <a:srgbClr val="FFFFFF"/>
                  </a:solidFill>
                  <a:effectLst/>
                  <a:uLnTx/>
                  <a:uFillTx/>
                  <a:latin typeface="Abadi" panose="020B0604020104020204" pitchFamily="34" charset="0"/>
                </a:rPr>
                <a:t>specific</a:t>
              </a:r>
              <a:r>
                <a:rPr kumimoji="0" lang="fr-FR" sz="1800" b="0" i="0" u="none" strike="noStrike" kern="1200" cap="none" spc="0" normalizeH="0" baseline="0" noProof="0" dirty="0">
                  <a:ln>
                    <a:noFill/>
                  </a:ln>
                  <a:solidFill>
                    <a:srgbClr val="FFFFFF"/>
                  </a:solidFill>
                  <a:effectLst/>
                  <a:uLnTx/>
                  <a:uFillTx/>
                  <a:latin typeface="Abadi" panose="020B0604020104020204" pitchFamily="34" charset="0"/>
                </a:rPr>
                <a:t> country data, </a:t>
              </a:r>
              <a:r>
                <a:rPr kumimoji="0" lang="fr-FR" sz="1800" b="0" i="0" u="none" strike="noStrike" kern="1200" cap="none" spc="0" normalizeH="0" baseline="0" noProof="0" dirty="0" err="1">
                  <a:ln>
                    <a:noFill/>
                  </a:ln>
                  <a:solidFill>
                    <a:srgbClr val="FFFFFF"/>
                  </a:solidFill>
                  <a:effectLst/>
                  <a:uLnTx/>
                  <a:uFillTx/>
                  <a:latin typeface="Abadi" panose="020B0604020104020204" pitchFamily="34" charset="0"/>
                </a:rPr>
                <a:t>see</a:t>
              </a:r>
              <a:r>
                <a:rPr kumimoji="0" lang="fr-FR" sz="1800" b="0" i="0" u="none" strike="noStrike" kern="1200" cap="none" spc="0" normalizeH="0" baseline="0" noProof="0" dirty="0">
                  <a:ln>
                    <a:noFill/>
                  </a:ln>
                  <a:solidFill>
                    <a:srgbClr val="FFFFFF"/>
                  </a:solidFill>
                  <a:effectLst/>
                  <a:uLnTx/>
                  <a:uFillTx/>
                  <a:latin typeface="Abadi" panose="020B0604020104020204" pitchFamily="34" charset="0"/>
                </a:rPr>
                <a:t> </a:t>
              </a:r>
              <a:r>
                <a:rPr kumimoji="0" lang="fr-FR" sz="2000" b="1" i="0" u="none" strike="noStrike" kern="1200" cap="none" spc="0" normalizeH="0" baseline="0" noProof="0" dirty="0" err="1">
                  <a:ln>
                    <a:noFill/>
                  </a:ln>
                  <a:solidFill>
                    <a:srgbClr val="A1FDFB"/>
                  </a:solidFill>
                  <a:effectLst/>
                  <a:uLnTx/>
                  <a:uFillTx/>
                  <a:latin typeface="Abadi" panose="020B0604020104020204" pitchFamily="34" charset="0"/>
                </a:rPr>
                <a:t>indicator</a:t>
              </a:r>
              <a:r>
                <a:rPr kumimoji="0" lang="fr-FR" sz="2000" b="1" i="0" u="none" strike="noStrike" kern="1200" cap="none" spc="0" normalizeH="0" baseline="0" noProof="0" dirty="0">
                  <a:ln>
                    <a:noFill/>
                  </a:ln>
                  <a:solidFill>
                    <a:srgbClr val="A1FDFB"/>
                  </a:solidFill>
                  <a:effectLst/>
                  <a:uLnTx/>
                  <a:uFillTx/>
                  <a:latin typeface="Abadi" panose="020B0604020104020204" pitchFamily="34" charset="0"/>
                </a:rPr>
                <a:t> 2 </a:t>
              </a:r>
              <a:r>
                <a:rPr kumimoji="0" lang="fr-FR" sz="1800" b="0" i="0" u="none" strike="noStrike" kern="1200" cap="none" spc="0" normalizeH="0" baseline="0" noProof="0" dirty="0">
                  <a:ln>
                    <a:noFill/>
                  </a:ln>
                  <a:solidFill>
                    <a:srgbClr val="FFFFFF"/>
                  </a:solidFill>
                  <a:effectLst/>
                  <a:uLnTx/>
                  <a:uFillTx/>
                  <a:latin typeface="Abadi" panose="020B0604020104020204" pitchFamily="34" charset="0"/>
                </a:rPr>
                <a:t>in country profiles</a:t>
              </a:r>
              <a:endParaRPr kumimoji="0" lang="en-GB" sz="1800" b="0" i="0" u="none" strike="noStrike" kern="1200" cap="none" spc="0" normalizeH="0" baseline="0" noProof="0" dirty="0">
                <a:ln>
                  <a:noFill/>
                </a:ln>
                <a:solidFill>
                  <a:srgbClr val="FFFFFF"/>
                </a:solidFill>
                <a:effectLst/>
                <a:uLnTx/>
                <a:uFillTx/>
                <a:latin typeface="Abadi" panose="020B0604020104020204" pitchFamily="34" charset="0"/>
              </a:endParaRPr>
            </a:p>
          </p:txBody>
        </p:sp>
        <p:pic>
          <p:nvPicPr>
            <p:cNvPr id="27" name="Graphic 26" descr="Zoom in outline">
              <a:extLst>
                <a:ext uri="{FF2B5EF4-FFF2-40B4-BE49-F238E27FC236}">
                  <a16:creationId xmlns:a16="http://schemas.microsoft.com/office/drawing/2014/main" id="{7600D622-135E-2C14-BC96-0D432F8FE6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02249" y="2334654"/>
              <a:ext cx="1109586" cy="1109586"/>
            </a:xfrm>
            <a:prstGeom prst="rect">
              <a:avLst/>
            </a:prstGeom>
          </p:spPr>
        </p:pic>
      </p:grpSp>
      <p:sp>
        <p:nvSpPr>
          <p:cNvPr id="3" name="Title 2">
            <a:extLst>
              <a:ext uri="{FF2B5EF4-FFF2-40B4-BE49-F238E27FC236}">
                <a16:creationId xmlns:a16="http://schemas.microsoft.com/office/drawing/2014/main" id="{2B0837EC-9E88-4A7A-B958-8F35EEEA4BA4}"/>
              </a:ext>
            </a:extLst>
          </p:cNvPr>
          <p:cNvSpPr>
            <a:spLocks noGrp="1"/>
          </p:cNvSpPr>
          <p:nvPr>
            <p:ph type="title"/>
          </p:nvPr>
        </p:nvSpPr>
        <p:spPr>
          <a:xfrm>
            <a:off x="2421940" y="152177"/>
            <a:ext cx="9269850" cy="466662"/>
          </a:xfrm>
        </p:spPr>
        <p:txBody>
          <a:bodyPr/>
          <a:lstStyle/>
          <a:p>
            <a:pPr marL="342900" indent="-342900">
              <a:buClr>
                <a:schemeClr val="accent2"/>
              </a:buClr>
              <a:buSzPct val="90000"/>
              <a:buFont typeface="Wingdings 3" panose="05040102010807070707" pitchFamily="18" charset="2"/>
              <a:buChar char="u"/>
            </a:pPr>
            <a:r>
              <a:rPr lang="en-GB" b="0" dirty="0"/>
              <a:t>Question 2 | Prevalent forms of informal employment</a:t>
            </a:r>
            <a:br>
              <a:rPr lang="en-GB" dirty="0"/>
            </a:br>
            <a:r>
              <a:rPr lang="en-GB" dirty="0"/>
              <a:t>Examples from countries</a:t>
            </a:r>
          </a:p>
        </p:txBody>
      </p:sp>
    </p:spTree>
    <p:extLst>
      <p:ext uri="{BB962C8B-B14F-4D97-AF65-F5344CB8AC3E}">
        <p14:creationId xmlns:p14="http://schemas.microsoft.com/office/powerpoint/2010/main" val="41634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0" grpId="0" animBg="1"/>
      <p:bldP spid="16" grpId="0"/>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88E54F26-3ABB-465D-83D1-3C026348187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noFill/>
                <a:effectLst/>
                <a:uLnTx/>
                <a:uFillTx/>
                <a:latin typeface="Arial" panose="020B0604020202020204"/>
                <a:ea typeface="+mn-ea"/>
                <a:cs typeface="Arial" charset="0"/>
              </a:rPr>
              <a:t>Advancing social justice, promoting decent work</a:t>
            </a:r>
          </a:p>
        </p:txBody>
      </p:sp>
      <p:sp>
        <p:nvSpPr>
          <p:cNvPr id="6" name="Espace réservé du numéro de diapositive 5">
            <a:extLst>
              <a:ext uri="{FF2B5EF4-FFF2-40B4-BE49-F238E27FC236}">
                <a16:creationId xmlns:a16="http://schemas.microsoft.com/office/drawing/2014/main" id="{616116B6-6CC3-4187-9853-DC8E855C7358}"/>
              </a:ext>
            </a:extLst>
          </p:cNvPr>
          <p:cNvSpPr>
            <a:spLocks noGrp="1"/>
          </p:cNvSpPr>
          <p:nvPr>
            <p:ph type="sldNum" sz="quarter" idx="12"/>
          </p:nvPr>
        </p:nvSpPr>
        <p:spPr>
          <a:xfrm>
            <a:off x="11245617" y="6870450"/>
            <a:ext cx="455846" cy="288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350" b="0" i="0" u="none" strike="noStrike" kern="1200" cap="none" spc="0" normalizeH="0" baseline="0" noProof="0" smtClean="0">
                <a:ln>
                  <a:noFill/>
                </a:ln>
                <a:noFill/>
                <a:effectLst/>
                <a:uLnTx/>
                <a:uFillTx/>
                <a:latin typeface="Arial" panose="020B060402020202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50" b="0" i="0" u="none" strike="noStrike" kern="1200" cap="none" spc="0" normalizeH="0" baseline="0" noProof="0">
              <a:ln>
                <a:noFill/>
              </a:ln>
              <a:noFill/>
              <a:effectLst/>
              <a:uLnTx/>
              <a:uFillTx/>
              <a:latin typeface="Arial" panose="020B0604020202020204"/>
              <a:ea typeface="+mn-ea"/>
              <a:cs typeface="Arial" charset="0"/>
            </a:endParaRPr>
          </a:p>
        </p:txBody>
      </p:sp>
      <p:cxnSp>
        <p:nvCxnSpPr>
          <p:cNvPr id="16" name="Connecteur : en angle 15">
            <a:extLst>
              <a:ext uri="{FF2B5EF4-FFF2-40B4-BE49-F238E27FC236}">
                <a16:creationId xmlns:a16="http://schemas.microsoft.com/office/drawing/2014/main" id="{D32A27F1-AB7E-45DA-87F9-38A6DEFC5536}"/>
              </a:ext>
            </a:extLst>
          </p:cNvPr>
          <p:cNvCxnSpPr>
            <a:cxnSpLocks/>
          </p:cNvCxnSpPr>
          <p:nvPr/>
        </p:nvCxnSpPr>
        <p:spPr>
          <a:xfrm>
            <a:off x="138223" y="162099"/>
            <a:ext cx="11862433" cy="3460905"/>
          </a:xfrm>
          <a:prstGeom prst="bentConnector3">
            <a:avLst>
              <a:gd name="adj1" fmla="val 55888"/>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4FD4852-4EDA-7716-3FFB-E4D6DE17367F}"/>
              </a:ext>
            </a:extLst>
          </p:cNvPr>
          <p:cNvGrpSpPr/>
          <p:nvPr/>
        </p:nvGrpSpPr>
        <p:grpSpPr>
          <a:xfrm>
            <a:off x="6823980" y="4424459"/>
            <a:ext cx="5444677" cy="2065241"/>
            <a:chOff x="5700452" y="4734936"/>
            <a:chExt cx="6449825" cy="1093482"/>
          </a:xfrm>
        </p:grpSpPr>
        <p:sp>
          <p:nvSpPr>
            <p:cNvPr id="14" name="Rectangle 13">
              <a:extLst>
                <a:ext uri="{FF2B5EF4-FFF2-40B4-BE49-F238E27FC236}">
                  <a16:creationId xmlns:a16="http://schemas.microsoft.com/office/drawing/2014/main" id="{592125D6-D405-25A5-56F1-7F991C45AED1}"/>
                </a:ext>
              </a:extLst>
            </p:cNvPr>
            <p:cNvSpPr/>
            <p:nvPr/>
          </p:nvSpPr>
          <p:spPr>
            <a:xfrm>
              <a:off x="5700452" y="4734936"/>
              <a:ext cx="6449825" cy="1093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8D95153-4902-670F-2B53-ADD79B5889E5}"/>
                </a:ext>
              </a:extLst>
            </p:cNvPr>
            <p:cNvSpPr txBox="1"/>
            <p:nvPr/>
          </p:nvSpPr>
          <p:spPr>
            <a:xfrm>
              <a:off x="5749477" y="4827636"/>
              <a:ext cx="6400800" cy="706163"/>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2000" b="1" i="0" u="none" strike="noStrike" kern="1200" cap="none" spc="0" normalizeH="0" baseline="0" noProof="0" dirty="0">
                  <a:ln>
                    <a:noFill/>
                  </a:ln>
                  <a:solidFill>
                    <a:srgbClr val="230050"/>
                  </a:solidFill>
                  <a:effectLst/>
                  <a:uLnTx/>
                  <a:uFillTx/>
                  <a:latin typeface="Arial" charset="0"/>
                  <a:ea typeface="+mn-ea"/>
                  <a:cs typeface="Arial" charset="0"/>
                </a:rPr>
                <a:t>3</a:t>
              </a:r>
              <a:r>
                <a:rPr kumimoji="0" lang="en-GB" sz="2000" b="1" i="0" u="none" strike="noStrike" kern="1200" cap="none" spc="0" normalizeH="0" baseline="30000" noProof="0" dirty="0">
                  <a:ln>
                    <a:noFill/>
                  </a:ln>
                  <a:solidFill>
                    <a:srgbClr val="230050"/>
                  </a:solidFill>
                  <a:effectLst/>
                  <a:uLnTx/>
                  <a:uFillTx/>
                  <a:latin typeface="Arial" charset="0"/>
                  <a:ea typeface="+mn-ea"/>
                  <a:cs typeface="Arial" charset="0"/>
                </a:rPr>
                <a:t>rd</a:t>
              </a:r>
              <a:r>
                <a:rPr kumimoji="0" lang="en-GB" sz="2000" b="1" i="0" u="none" strike="noStrike" kern="1200" cap="none" spc="0" normalizeH="0" baseline="0" noProof="0" dirty="0">
                  <a:ln>
                    <a:noFill/>
                  </a:ln>
                  <a:solidFill>
                    <a:srgbClr val="230050"/>
                  </a:solidFill>
                  <a:effectLst/>
                  <a:uLnTx/>
                  <a:uFillTx/>
                  <a:latin typeface="Arial" charset="0"/>
                  <a:ea typeface="+mn-ea"/>
                  <a:cs typeface="Arial" charset="0"/>
                </a:rPr>
                <a:t> question. Who are the workers the most represented in informal employment?  </a:t>
              </a:r>
              <a:br>
                <a:rPr kumimoji="0" lang="en-GB" sz="2000" b="1" i="0" u="none" strike="noStrike" kern="1200" cap="none" spc="0" normalizeH="0" baseline="0" noProof="0" dirty="0">
                  <a:ln>
                    <a:noFill/>
                  </a:ln>
                  <a:solidFill>
                    <a:srgbClr val="230050"/>
                  </a:solidFill>
                  <a:effectLst/>
                  <a:uLnTx/>
                  <a:uFillTx/>
                  <a:latin typeface="Arial" charset="0"/>
                  <a:ea typeface="+mn-ea"/>
                  <a:cs typeface="Arial" charset="0"/>
                </a:rPr>
              </a:br>
              <a:endParaRPr kumimoji="0" lang="en-GB" sz="2000" b="1" i="0" u="none" strike="noStrike" kern="1200" cap="none" spc="0" normalizeH="0" baseline="0" noProof="0" dirty="0">
                <a:ln>
                  <a:noFill/>
                </a:ln>
                <a:solidFill>
                  <a:srgbClr val="230050"/>
                </a:solidFill>
                <a:effectLst/>
                <a:uLnTx/>
                <a:uFillTx/>
                <a:latin typeface="Arial" charset="0"/>
                <a:ea typeface="+mn-ea"/>
                <a:cs typeface="Arial" charset="0"/>
              </a:endParaRPr>
            </a:p>
          </p:txBody>
        </p:sp>
      </p:grpSp>
      <p:pic>
        <p:nvPicPr>
          <p:cNvPr id="11" name="Picture 10">
            <a:extLst>
              <a:ext uri="{FF2B5EF4-FFF2-40B4-BE49-F238E27FC236}">
                <a16:creationId xmlns:a16="http://schemas.microsoft.com/office/drawing/2014/main" id="{912BCEAF-EF14-9A27-5BB7-1CC2EB57EAD3}"/>
              </a:ext>
            </a:extLst>
          </p:cNvPr>
          <p:cNvPicPr>
            <a:picLocks noChangeAspect="1"/>
          </p:cNvPicPr>
          <p:nvPr/>
        </p:nvPicPr>
        <p:blipFill>
          <a:blip r:embed="rId2"/>
          <a:stretch>
            <a:fillRect/>
          </a:stretch>
        </p:blipFill>
        <p:spPr>
          <a:xfrm>
            <a:off x="56038" y="403048"/>
            <a:ext cx="6511429" cy="2017127"/>
          </a:xfrm>
          <a:prstGeom prst="rect">
            <a:avLst/>
          </a:prstGeom>
        </p:spPr>
      </p:pic>
      <p:pic>
        <p:nvPicPr>
          <p:cNvPr id="12" name="Picture 11">
            <a:extLst>
              <a:ext uri="{FF2B5EF4-FFF2-40B4-BE49-F238E27FC236}">
                <a16:creationId xmlns:a16="http://schemas.microsoft.com/office/drawing/2014/main" id="{76922ADA-B05B-5854-C6F6-81BC96640B96}"/>
              </a:ext>
            </a:extLst>
          </p:cNvPr>
          <p:cNvPicPr>
            <a:picLocks noChangeAspect="1"/>
          </p:cNvPicPr>
          <p:nvPr/>
        </p:nvPicPr>
        <p:blipFill>
          <a:blip r:embed="rId3"/>
          <a:stretch>
            <a:fillRect/>
          </a:stretch>
        </p:blipFill>
        <p:spPr>
          <a:xfrm>
            <a:off x="1590588" y="2351641"/>
            <a:ext cx="4976879" cy="2247739"/>
          </a:xfrm>
          <a:prstGeom prst="rect">
            <a:avLst/>
          </a:prstGeom>
        </p:spPr>
      </p:pic>
      <p:cxnSp>
        <p:nvCxnSpPr>
          <p:cNvPr id="18" name="Straight Arrow Connector 17">
            <a:extLst>
              <a:ext uri="{FF2B5EF4-FFF2-40B4-BE49-F238E27FC236}">
                <a16:creationId xmlns:a16="http://schemas.microsoft.com/office/drawing/2014/main" id="{8DFA7A6A-A304-6B77-D82E-C4D505F551AF}"/>
              </a:ext>
            </a:extLst>
          </p:cNvPr>
          <p:cNvCxnSpPr>
            <a:cxnSpLocks/>
          </p:cNvCxnSpPr>
          <p:nvPr/>
        </p:nvCxnSpPr>
        <p:spPr>
          <a:xfrm>
            <a:off x="3722668" y="1827110"/>
            <a:ext cx="0" cy="121293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19" name="Graphic 18" descr="Zoom in outline">
            <a:extLst>
              <a:ext uri="{FF2B5EF4-FFF2-40B4-BE49-F238E27FC236}">
                <a16:creationId xmlns:a16="http://schemas.microsoft.com/office/drawing/2014/main" id="{D991C0F0-C521-E2E7-169C-F5DB7707FF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560160">
            <a:off x="3167876" y="4573990"/>
            <a:ext cx="1109586" cy="1109586"/>
          </a:xfrm>
          <a:prstGeom prst="rect">
            <a:avLst/>
          </a:prstGeom>
        </p:spPr>
      </p:pic>
      <p:sp>
        <p:nvSpPr>
          <p:cNvPr id="20" name="ZoneTexte 5">
            <a:extLst>
              <a:ext uri="{FF2B5EF4-FFF2-40B4-BE49-F238E27FC236}">
                <a16:creationId xmlns:a16="http://schemas.microsoft.com/office/drawing/2014/main" id="{DEE29C6C-31B3-F131-EEFF-53B5D522863F}"/>
              </a:ext>
            </a:extLst>
          </p:cNvPr>
          <p:cNvSpPr txBox="1"/>
          <p:nvPr/>
        </p:nvSpPr>
        <p:spPr>
          <a:xfrm>
            <a:off x="4314994" y="4433834"/>
            <a:ext cx="2153920" cy="923330"/>
          </a:xfrm>
          <a:prstGeom prst="rect">
            <a:avLst/>
          </a:prstGeom>
          <a:solidFill>
            <a:srgbClr val="039F9B"/>
          </a:solidFill>
          <a:ln>
            <a:solidFill>
              <a:schemeClr val="bg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Dimension 2. </a:t>
            </a:r>
            <a:r>
              <a:rPr kumimoji="0" lang="en-GB"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Composition of informality</a:t>
            </a:r>
          </a:p>
        </p:txBody>
      </p:sp>
      <p:sp>
        <p:nvSpPr>
          <p:cNvPr id="21" name="ZoneTexte 5">
            <a:extLst>
              <a:ext uri="{FF2B5EF4-FFF2-40B4-BE49-F238E27FC236}">
                <a16:creationId xmlns:a16="http://schemas.microsoft.com/office/drawing/2014/main" id="{344A8120-3BD5-949B-C2ED-A625F94C7FD0}"/>
              </a:ext>
            </a:extLst>
          </p:cNvPr>
          <p:cNvSpPr txBox="1"/>
          <p:nvPr/>
        </p:nvSpPr>
        <p:spPr>
          <a:xfrm>
            <a:off x="4314994" y="5381999"/>
            <a:ext cx="2153920" cy="923330"/>
          </a:xfrm>
          <a:prstGeom prst="rect">
            <a:avLst/>
          </a:prstGeom>
          <a:solidFill>
            <a:srgbClr val="039F9B"/>
          </a:solidFill>
          <a:ln>
            <a:solidFill>
              <a:schemeClr val="bg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Dimension 3. </a:t>
            </a:r>
            <a:r>
              <a:rPr kumimoji="0" lang="en-GB"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Exposure to informality</a:t>
            </a:r>
          </a:p>
        </p:txBody>
      </p:sp>
      <p:sp>
        <p:nvSpPr>
          <p:cNvPr id="22" name="Rectangle 21">
            <a:extLst>
              <a:ext uri="{FF2B5EF4-FFF2-40B4-BE49-F238E27FC236}">
                <a16:creationId xmlns:a16="http://schemas.microsoft.com/office/drawing/2014/main" id="{78ECEDDF-FD64-FBA8-646D-2F7003A733AE}"/>
              </a:ext>
            </a:extLst>
          </p:cNvPr>
          <p:cNvSpPr/>
          <p:nvPr/>
        </p:nvSpPr>
        <p:spPr>
          <a:xfrm>
            <a:off x="2776266" y="913798"/>
            <a:ext cx="1974084" cy="921455"/>
          </a:xfrm>
          <a:prstGeom prst="rect">
            <a:avLst/>
          </a:prstGeom>
          <a:noFill/>
          <a:ln w="57150">
            <a:solidFill>
              <a:srgbClr val="1B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790D7133-7B68-665A-EA3D-4019DC0DA5DE}"/>
              </a:ext>
            </a:extLst>
          </p:cNvPr>
          <p:cNvSpPr txBox="1"/>
          <p:nvPr/>
        </p:nvSpPr>
        <p:spPr>
          <a:xfrm>
            <a:off x="6865365" y="5647633"/>
            <a:ext cx="5326635" cy="707886"/>
          </a:xfrm>
          <a:prstGeom prst="rect">
            <a:avLst/>
          </a:prstGeom>
          <a:noFill/>
        </p:spPr>
        <p:txBody>
          <a:bodyPr wrap="square">
            <a:spAutoFit/>
          </a:bodyPr>
          <a:lstStyle/>
          <a:p>
            <a:pPr marL="285750" indent="-285750" fontAlgn="base">
              <a:spcBef>
                <a:spcPct val="0"/>
              </a:spcBef>
              <a:spcAft>
                <a:spcPct val="0"/>
              </a:spcAft>
              <a:buClr>
                <a:srgbClr val="F2650E"/>
              </a:buClr>
              <a:buFont typeface="Wingdings 3" panose="05040102010807070707" pitchFamily="18" charset="2"/>
              <a:buChar char="u"/>
              <a:defRPr/>
            </a:pPr>
            <a:r>
              <a:rPr lang="en-GB" sz="2000" b="1" dirty="0">
                <a:solidFill>
                  <a:srgbClr val="230050"/>
                </a:solidFill>
                <a:latin typeface="Arial" charset="0"/>
                <a:cs typeface="Arial" charset="0"/>
              </a:rPr>
              <a:t>4th question. Who are the most exposed to the risk of informality?</a:t>
            </a:r>
            <a:endParaRPr lang="en-CH" sz="2000" b="1" dirty="0">
              <a:solidFill>
                <a:srgbClr val="230050"/>
              </a:solidFill>
              <a:latin typeface="Arial" charset="0"/>
              <a:cs typeface="Arial" charset="0"/>
            </a:endParaRPr>
          </a:p>
        </p:txBody>
      </p:sp>
    </p:spTree>
    <p:extLst>
      <p:ext uri="{BB962C8B-B14F-4D97-AF65-F5344CB8AC3E}">
        <p14:creationId xmlns:p14="http://schemas.microsoft.com/office/powerpoint/2010/main" val="5054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837EC-9E88-4A7A-B958-8F35EEEA4BA4}"/>
              </a:ext>
            </a:extLst>
          </p:cNvPr>
          <p:cNvSpPr>
            <a:spLocks noGrp="1"/>
          </p:cNvSpPr>
          <p:nvPr>
            <p:ph type="title"/>
          </p:nvPr>
        </p:nvSpPr>
        <p:spPr>
          <a:xfrm>
            <a:off x="2425964" y="260052"/>
            <a:ext cx="9269850" cy="466662"/>
          </a:xfrm>
        </p:spPr>
        <p:txBody>
          <a:bodyPr/>
          <a:lstStyle/>
          <a:p>
            <a:pPr marL="342900" indent="-342900">
              <a:buClr>
                <a:schemeClr val="accent2"/>
              </a:buClr>
              <a:buSzPct val="90000"/>
              <a:buFont typeface="Wingdings 3" panose="05040102010807070707" pitchFamily="18" charset="2"/>
              <a:buChar char="u"/>
            </a:pPr>
            <a:r>
              <a:rPr lang="en-GB" dirty="0"/>
              <a:t>Question 3 | Who are the workers the most represented among workers in informal and formal employment?</a:t>
            </a:r>
          </a:p>
        </p:txBody>
      </p:sp>
      <p:sp>
        <p:nvSpPr>
          <p:cNvPr id="2" name="Rectangle 1">
            <a:extLst>
              <a:ext uri="{FF2B5EF4-FFF2-40B4-BE49-F238E27FC236}">
                <a16:creationId xmlns:a16="http://schemas.microsoft.com/office/drawing/2014/main" id="{0433081B-BEC9-AAE5-89BF-E5CDA1F46D65}"/>
              </a:ext>
            </a:extLst>
          </p:cNvPr>
          <p:cNvSpPr/>
          <p:nvPr/>
        </p:nvSpPr>
        <p:spPr>
          <a:xfrm>
            <a:off x="160076" y="97550"/>
            <a:ext cx="1987697" cy="3958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Headline</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F5749AF2-6B38-F570-B85A-BB4C9B6C5614}"/>
              </a:ext>
            </a:extLst>
          </p:cNvPr>
          <p:cNvSpPr/>
          <p:nvPr/>
        </p:nvSpPr>
        <p:spPr>
          <a:xfrm>
            <a:off x="174248" y="512135"/>
            <a:ext cx="1987697" cy="395833"/>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128b</a:t>
            </a:r>
            <a:endPar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6" name="ZoneTexte 5">
            <a:extLst>
              <a:ext uri="{FF2B5EF4-FFF2-40B4-BE49-F238E27FC236}">
                <a16:creationId xmlns:a16="http://schemas.microsoft.com/office/drawing/2014/main" id="{BFA0EC77-1414-76ED-D58E-75C53BD750D8}"/>
              </a:ext>
            </a:extLst>
          </p:cNvPr>
          <p:cNvSpPr txBox="1"/>
          <p:nvPr/>
        </p:nvSpPr>
        <p:spPr>
          <a:xfrm>
            <a:off x="81280" y="253869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7" name="ZoneTexte 5">
            <a:extLst>
              <a:ext uri="{FF2B5EF4-FFF2-40B4-BE49-F238E27FC236}">
                <a16:creationId xmlns:a16="http://schemas.microsoft.com/office/drawing/2014/main" id="{203468CC-F803-735D-6FB5-68E7BC0D327A}"/>
              </a:ext>
            </a:extLst>
          </p:cNvPr>
          <p:cNvSpPr txBox="1"/>
          <p:nvPr/>
        </p:nvSpPr>
        <p:spPr>
          <a:xfrm>
            <a:off x="81280" y="317758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9" name="ZoneTexte 5">
            <a:extLst>
              <a:ext uri="{FF2B5EF4-FFF2-40B4-BE49-F238E27FC236}">
                <a16:creationId xmlns:a16="http://schemas.microsoft.com/office/drawing/2014/main" id="{03C878CC-A24A-FCA9-A44E-A28F9DDE5D59}"/>
              </a:ext>
            </a:extLst>
          </p:cNvPr>
          <p:cNvSpPr txBox="1"/>
          <p:nvPr/>
        </p:nvSpPr>
        <p:spPr>
          <a:xfrm>
            <a:off x="81280" y="445534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11" name="ZoneTexte 5">
            <a:extLst>
              <a:ext uri="{FF2B5EF4-FFF2-40B4-BE49-F238E27FC236}">
                <a16:creationId xmlns:a16="http://schemas.microsoft.com/office/drawing/2014/main" id="{4D891827-A720-CC96-0488-D9B5D6D48A10}"/>
              </a:ext>
            </a:extLst>
          </p:cNvPr>
          <p:cNvSpPr txBox="1"/>
          <p:nvPr/>
        </p:nvSpPr>
        <p:spPr>
          <a:xfrm>
            <a:off x="81280" y="5094231"/>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12" name="ZoneTexte 5">
            <a:extLst>
              <a:ext uri="{FF2B5EF4-FFF2-40B4-BE49-F238E27FC236}">
                <a16:creationId xmlns:a16="http://schemas.microsoft.com/office/drawing/2014/main" id="{67EABB86-866E-1D95-E16A-439A86E7F933}"/>
              </a:ext>
            </a:extLst>
          </p:cNvPr>
          <p:cNvSpPr txBox="1"/>
          <p:nvPr/>
        </p:nvSpPr>
        <p:spPr>
          <a:xfrm>
            <a:off x="81280" y="573311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6. Other structural factors</a:t>
            </a:r>
          </a:p>
        </p:txBody>
      </p:sp>
      <p:sp>
        <p:nvSpPr>
          <p:cNvPr id="13" name="ZoneTexte 2">
            <a:extLst>
              <a:ext uri="{FF2B5EF4-FFF2-40B4-BE49-F238E27FC236}">
                <a16:creationId xmlns:a16="http://schemas.microsoft.com/office/drawing/2014/main" id="{61CEC336-9242-F3EA-5F6F-D68908510043}"/>
              </a:ext>
            </a:extLst>
          </p:cNvPr>
          <p:cNvSpPr txBox="1"/>
          <p:nvPr/>
        </p:nvSpPr>
        <p:spPr>
          <a:xfrm>
            <a:off x="0" y="2128542"/>
            <a:ext cx="214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14" name="ZoneTexte 5">
            <a:extLst>
              <a:ext uri="{FF2B5EF4-FFF2-40B4-BE49-F238E27FC236}">
                <a16:creationId xmlns:a16="http://schemas.microsoft.com/office/drawing/2014/main" id="{18D46415-5D69-66FD-069B-BAA107CA5E7B}"/>
              </a:ext>
            </a:extLst>
          </p:cNvPr>
          <p:cNvSpPr txBox="1"/>
          <p:nvPr/>
        </p:nvSpPr>
        <p:spPr>
          <a:xfrm>
            <a:off x="81280" y="381646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15" name="ZoneTexte 5">
            <a:extLst>
              <a:ext uri="{FF2B5EF4-FFF2-40B4-BE49-F238E27FC236}">
                <a16:creationId xmlns:a16="http://schemas.microsoft.com/office/drawing/2014/main" id="{C19E367B-455D-6F7E-3B12-0CCB2144FBAC}"/>
              </a:ext>
            </a:extLst>
          </p:cNvPr>
          <p:cNvSpPr txBox="1"/>
          <p:nvPr/>
        </p:nvSpPr>
        <p:spPr>
          <a:xfrm>
            <a:off x="95451" y="3172901"/>
            <a:ext cx="2066494" cy="584775"/>
          </a:xfrm>
          <a:prstGeom prst="rect">
            <a:avLst/>
          </a:prstGeom>
          <a:solidFill>
            <a:srgbClr val="025E5C"/>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5" name="Rectangle 4">
            <a:extLst>
              <a:ext uri="{FF2B5EF4-FFF2-40B4-BE49-F238E27FC236}">
                <a16:creationId xmlns:a16="http://schemas.microsoft.com/office/drawing/2014/main" id="{56391312-021D-E12C-D5E9-84A3D379BD9A}"/>
              </a:ext>
            </a:extLst>
          </p:cNvPr>
          <p:cNvSpPr/>
          <p:nvPr/>
        </p:nvSpPr>
        <p:spPr>
          <a:xfrm>
            <a:off x="2425964" y="1401815"/>
            <a:ext cx="4678862" cy="5286908"/>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Objectives</a:t>
            </a:r>
          </a:p>
          <a:p>
            <a:pPr marL="449263" lvl="1" indent="-263525">
              <a:spcAft>
                <a:spcPts val="100"/>
              </a:spcAft>
              <a:buClr>
                <a:srgbClr val="05D2D2">
                  <a:lumMod val="50000"/>
                </a:srgbClr>
              </a:buClr>
              <a:buFont typeface="Wingdings 2" panose="05020102010507070707" pitchFamily="18" charset="2"/>
              <a:buChar char="Î"/>
            </a:pPr>
            <a:r>
              <a:rPr kumimoji="0" lang="en-US" sz="165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Identify workers most represented among workers in informal and formal employment </a:t>
            </a:r>
            <a:r>
              <a:rPr lang="en-US" sz="1650" dirty="0">
                <a:solidFill>
                  <a:srgbClr val="000000">
                    <a:lumMod val="95000"/>
                    <a:lumOff val="5000"/>
                  </a:srgbClr>
                </a:solidFill>
                <a:latin typeface="Calibri" panose="020F0502020204030204" pitchFamily="34" charset="0"/>
                <a:cs typeface="Calibri" panose="020F0502020204030204" pitchFamily="34" charset="0"/>
              </a:rPr>
              <a:t>—</a:t>
            </a:r>
            <a:r>
              <a:rPr lang="en-GB" sz="1650" dirty="0">
                <a:solidFill>
                  <a:srgbClr val="000000">
                    <a:lumMod val="95000"/>
                    <a:lumOff val="5000"/>
                  </a:srgbClr>
                </a:solidFill>
                <a:latin typeface="Calibri" panose="020F0502020204030204" pitchFamily="34" charset="0"/>
                <a:cs typeface="Calibri" panose="020F0502020204030204" pitchFamily="34" charset="0"/>
              </a:rPr>
              <a:t> </a:t>
            </a:r>
            <a:r>
              <a:rPr lang="en-GB" sz="1650" b="1" dirty="0">
                <a:solidFill>
                  <a:srgbClr val="000000">
                    <a:lumMod val="95000"/>
                    <a:lumOff val="5000"/>
                  </a:srgbClr>
                </a:solidFill>
                <a:latin typeface="Calibri" panose="020F0502020204030204" pitchFamily="34" charset="0"/>
                <a:cs typeface="Calibri" panose="020F0502020204030204" pitchFamily="34" charset="0"/>
              </a:rPr>
              <a:t>the largest groups </a:t>
            </a:r>
            <a:r>
              <a:rPr lang="en-GB" sz="1650" dirty="0">
                <a:solidFill>
                  <a:srgbClr val="000000">
                    <a:lumMod val="95000"/>
                    <a:lumOff val="5000"/>
                  </a:srgbClr>
                </a:solidFill>
                <a:latin typeface="Calibri" panose="020F0502020204030204" pitchFamily="34" charset="0"/>
                <a:cs typeface="Calibri" panose="020F0502020204030204" pitchFamily="34" charset="0"/>
              </a:rPr>
              <a:t>(in numbers) but also those that are over-represented in informal employment compared to their representation in total employment or in formal employment</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lang="en-US" sz="1650" dirty="0">
                <a:solidFill>
                  <a:srgbClr val="000000">
                    <a:lumMod val="95000"/>
                    <a:lumOff val="5000"/>
                  </a:srgbClr>
                </a:solidFill>
                <a:latin typeface="Calibri" panose="020F0502020204030204" pitchFamily="34" charset="0"/>
                <a:cs typeface="Calibri" panose="020F0502020204030204" pitchFamily="34" charset="0"/>
              </a:rPr>
              <a:t>Important to compare the distribution of workers in informal employment compared to those in formal employment</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US" sz="165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Can support agreement on priority groups for policy interventions</a:t>
            </a:r>
          </a:p>
          <a:p>
            <a:pPr marL="285750" marR="0" lvl="0" indent="-285750" algn="l" defTabSz="914400" rtl="0" eaLnBrk="1" fontAlgn="auto" latinLnBrk="0" hangingPunct="1">
              <a:lnSpc>
                <a:spcPct val="100000"/>
              </a:lnSpc>
              <a:spcBef>
                <a:spcPts val="120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Indicators</a:t>
            </a:r>
          </a:p>
          <a:p>
            <a:pPr marL="449263" lvl="1" indent="-263525">
              <a:spcAft>
                <a:spcPts val="600"/>
              </a:spcAft>
              <a:buClr>
                <a:srgbClr val="05D2D2">
                  <a:lumMod val="50000"/>
                </a:srgbClr>
              </a:buClr>
              <a:buFont typeface="Wingdings 2" panose="05020102010507070707" pitchFamily="18" charset="2"/>
              <a:buChar char="Î"/>
            </a:pPr>
            <a:r>
              <a:rPr lang="en-US" sz="1600" b="1" dirty="0">
                <a:solidFill>
                  <a:srgbClr val="FF0000"/>
                </a:solidFill>
                <a:latin typeface="Calibri" panose="020F0502020204030204" pitchFamily="34" charset="0"/>
                <a:cs typeface="Calibri" panose="020F0502020204030204" pitchFamily="34" charset="0"/>
              </a:rPr>
              <a:t>128c)</a:t>
            </a:r>
            <a:r>
              <a:rPr lang="en-US" sz="1600" b="1" dirty="0">
                <a:solidFill>
                  <a:srgbClr val="000000">
                    <a:lumMod val="95000"/>
                    <a:lumOff val="5000"/>
                  </a:srgbClr>
                </a:solidFill>
                <a:latin typeface="Calibri" panose="020F0502020204030204" pitchFamily="34" charset="0"/>
                <a:cs typeface="Calibri" panose="020F0502020204030204" pitchFamily="34" charset="0"/>
              </a:rPr>
              <a:t>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Distribution of persons with an informal or formal main job by socio-demographic characteristics and employment-related characteristics  and by sex</a:t>
            </a: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81680899-1137-F59F-2F94-2626AB6A01DD}"/>
              </a:ext>
            </a:extLst>
          </p:cNvPr>
          <p:cNvSpPr/>
          <p:nvPr/>
        </p:nvSpPr>
        <p:spPr>
          <a:xfrm>
            <a:off x="2891750" y="1137591"/>
            <a:ext cx="3568957" cy="39583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B. Composition of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informality</a:t>
            </a: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6FA3E9AE-9B9D-B244-DF51-87069D765AF2}"/>
              </a:ext>
            </a:extLst>
          </p:cNvPr>
          <p:cNvSpPr txBox="1"/>
          <p:nvPr/>
        </p:nvSpPr>
        <p:spPr>
          <a:xfrm>
            <a:off x="4791149" y="6519446"/>
            <a:ext cx="30777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en-GB" sz="16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A66A9F2F-B506-562D-7148-BDDFC1AD0130}"/>
              </a:ext>
            </a:extLst>
          </p:cNvPr>
          <p:cNvSpPr txBox="1"/>
          <p:nvPr/>
        </p:nvSpPr>
        <p:spPr>
          <a:xfrm>
            <a:off x="7309689" y="2845940"/>
            <a:ext cx="4678863" cy="3842783"/>
          </a:xfrm>
          <a:prstGeom prst="rect">
            <a:avLst/>
          </a:prstGeom>
          <a:solidFill>
            <a:schemeClr val="bg1"/>
          </a:solidFill>
        </p:spPr>
        <p:txBody>
          <a:bodyPr wrap="square" rtlCol="0">
            <a:spAutoFit/>
          </a:bodyPr>
          <a:lstStyle/>
          <a:p>
            <a:pPr marL="285750" indent="-285750">
              <a:spcAft>
                <a:spcPts val="600"/>
              </a:spcAft>
              <a:buClr>
                <a:srgbClr val="05D2D2">
                  <a:lumMod val="50000"/>
                </a:srgbClr>
              </a:buClr>
              <a:buFont typeface="Wingdings 2" panose="05020102010507070707" pitchFamily="18" charset="2"/>
              <a:buChar char="Î"/>
            </a:pPr>
            <a:r>
              <a:rPr lang="fr-FR" dirty="0" err="1">
                <a:solidFill>
                  <a:srgbClr val="05D2D2">
                    <a:lumMod val="50000"/>
                  </a:srgbClr>
                </a:solidFill>
                <a:latin typeface="Calibri" panose="020F0502020204030204" pitchFamily="34" charset="0"/>
                <a:cs typeface="Calibri" panose="020F0502020204030204" pitchFamily="34" charset="0"/>
              </a:rPr>
              <a:t>Reminder</a:t>
            </a:r>
            <a:r>
              <a:rPr lang="fr-FR" dirty="0">
                <a:solidFill>
                  <a:srgbClr val="05D2D2">
                    <a:lumMod val="50000"/>
                  </a:srgbClr>
                </a:solidFill>
                <a:latin typeface="Calibri" panose="020F0502020204030204" pitchFamily="34" charset="0"/>
                <a:cs typeface="Calibri" panose="020F0502020204030204" pitchFamily="34" charset="0"/>
              </a:rPr>
              <a:t> — </a:t>
            </a:r>
            <a:r>
              <a:rPr lang="fr-FR" sz="1650" dirty="0" err="1">
                <a:solidFill>
                  <a:srgbClr val="000000">
                    <a:lumMod val="95000"/>
                    <a:lumOff val="5000"/>
                  </a:srgbClr>
                </a:solidFill>
                <a:latin typeface="Calibri" panose="020F0502020204030204" pitchFamily="34" charset="0"/>
                <a:cs typeface="Calibri" panose="020F0502020204030204" pitchFamily="34" charset="0"/>
              </a:rPr>
              <a:t>Recommended</a:t>
            </a:r>
            <a:r>
              <a:rPr lang="fr-FR" sz="1650" dirty="0">
                <a:solidFill>
                  <a:srgbClr val="000000">
                    <a:lumMod val="95000"/>
                    <a:lumOff val="5000"/>
                  </a:srgbClr>
                </a:solidFill>
                <a:latin typeface="Calibri" panose="020F0502020204030204" pitchFamily="34" charset="0"/>
                <a:cs typeface="Calibri" panose="020F0502020204030204" pitchFamily="34" charset="0"/>
              </a:rPr>
              <a:t> </a:t>
            </a:r>
            <a:r>
              <a:rPr lang="fr-FR" sz="1650" dirty="0" err="1">
                <a:solidFill>
                  <a:srgbClr val="000000">
                    <a:lumMod val="95000"/>
                    <a:lumOff val="5000"/>
                  </a:srgbClr>
                </a:solidFill>
                <a:latin typeface="Calibri" panose="020F0502020204030204" pitchFamily="34" charset="0"/>
                <a:cs typeface="Calibri" panose="020F0502020204030204" pitchFamily="34" charset="0"/>
              </a:rPr>
              <a:t>disagregation</a:t>
            </a:r>
            <a:r>
              <a:rPr lang="fr-FR" sz="1650" dirty="0">
                <a:solidFill>
                  <a:srgbClr val="000000">
                    <a:lumMod val="95000"/>
                    <a:lumOff val="5000"/>
                  </a:srgbClr>
                </a:solidFill>
                <a:latin typeface="Calibri" panose="020F0502020204030204" pitchFamily="34" charset="0"/>
                <a:cs typeface="Calibri" panose="020F0502020204030204" pitchFamily="34" charset="0"/>
              </a:rPr>
              <a:t> for </a:t>
            </a:r>
            <a:r>
              <a:rPr lang="en-GB" sz="1650" dirty="0">
                <a:solidFill>
                  <a:srgbClr val="000000">
                    <a:lumMod val="95000"/>
                    <a:lumOff val="5000"/>
                  </a:srgbClr>
                </a:solidFill>
                <a:latin typeface="Calibri" panose="020F0502020204030204" pitchFamily="34" charset="0"/>
                <a:cs typeface="Calibri" panose="020F0502020204030204" pitchFamily="34" charset="0"/>
              </a:rPr>
              <a:t>Indicators related to persons and jobs by refer notably to:</a:t>
            </a:r>
          </a:p>
          <a:p>
            <a:pPr marL="449263" lvl="1" indent="-263525">
              <a:lnSpc>
                <a:spcPct val="120000"/>
              </a:lnSpc>
              <a:spcBef>
                <a:spcPts val="0"/>
              </a:spcBef>
              <a:spcAft>
                <a:spcPts val="100"/>
              </a:spcAft>
              <a:buClr>
                <a:srgbClr val="05D2D2">
                  <a:lumMod val="50000"/>
                </a:srgbClr>
              </a:buClr>
              <a:buSzPct val="100000"/>
              <a:buFont typeface="Wingdings 2" panose="05020102010507070707" pitchFamily="18" charset="2"/>
              <a:buChar char="Î"/>
              <a:defRPr/>
            </a:pPr>
            <a:r>
              <a:rPr lang="en-GB" sz="1650" dirty="0">
                <a:solidFill>
                  <a:srgbClr val="000000">
                    <a:lumMod val="95000"/>
                    <a:lumOff val="5000"/>
                  </a:srgbClr>
                </a:solidFill>
                <a:latin typeface="Calibri" panose="020F0502020204030204" pitchFamily="34" charset="0"/>
                <a:cs typeface="Calibri" panose="020F0502020204030204" pitchFamily="34" charset="0"/>
              </a:rPr>
              <a:t>Sex and other relevant socio-demographic characteristics, including by age, educational level, area of residence (urban or rural) and geographical region</a:t>
            </a:r>
            <a:r>
              <a:rPr lang="en-AU" sz="1650" dirty="0">
                <a:solidFill>
                  <a:srgbClr val="000000">
                    <a:lumMod val="95000"/>
                    <a:lumOff val="5000"/>
                  </a:srgbClr>
                </a:solidFill>
                <a:latin typeface="Calibri" panose="020F0502020204030204" pitchFamily="34" charset="0"/>
                <a:cs typeface="Calibri" panose="020F0502020204030204" pitchFamily="34" charset="0"/>
              </a:rPr>
              <a:t>. </a:t>
            </a:r>
          </a:p>
          <a:p>
            <a:pPr marL="449263" lvl="1" indent="-263525">
              <a:lnSpc>
                <a:spcPct val="120000"/>
              </a:lnSpc>
              <a:spcBef>
                <a:spcPts val="1200"/>
              </a:spcBef>
              <a:spcAft>
                <a:spcPts val="100"/>
              </a:spcAft>
              <a:buClr>
                <a:srgbClr val="05D2D2">
                  <a:lumMod val="50000"/>
                </a:srgbClr>
              </a:buClr>
              <a:buSzPct val="100000"/>
              <a:buFont typeface="Wingdings 2" panose="05020102010507070707" pitchFamily="18" charset="2"/>
              <a:buChar char="Î"/>
              <a:defRPr/>
            </a:pPr>
            <a:r>
              <a:rPr lang="en-GB" sz="1650" dirty="0">
                <a:solidFill>
                  <a:srgbClr val="000000">
                    <a:lumMod val="95000"/>
                    <a:lumOff val="5000"/>
                  </a:srgbClr>
                </a:solidFill>
                <a:latin typeface="Calibri" panose="020F0502020204030204" pitchFamily="34" charset="0"/>
                <a:cs typeface="Calibri" panose="020F0502020204030204" pitchFamily="34" charset="0"/>
              </a:rPr>
              <a:t>Employment-related characteristics, including: status in employment, economic activity, occupation, place of work, size of enterprise, duration of the employment agreement and number of hours worked (hour bands). </a:t>
            </a:r>
          </a:p>
        </p:txBody>
      </p:sp>
      <p:sp>
        <p:nvSpPr>
          <p:cNvPr id="18" name="Arrow: Chevron 17">
            <a:extLst>
              <a:ext uri="{FF2B5EF4-FFF2-40B4-BE49-F238E27FC236}">
                <a16:creationId xmlns:a16="http://schemas.microsoft.com/office/drawing/2014/main" id="{C5883D79-88D6-97EA-5E29-E2D6D43C21D3}"/>
              </a:ext>
            </a:extLst>
          </p:cNvPr>
          <p:cNvSpPr/>
          <p:nvPr/>
        </p:nvSpPr>
        <p:spPr>
          <a:xfrm>
            <a:off x="6976158" y="5642171"/>
            <a:ext cx="585656" cy="719138"/>
          </a:xfrm>
          <a:prstGeom prst="chevron">
            <a:avLst/>
          </a:prstGeom>
          <a:solidFill>
            <a:srgbClr val="037E7B"/>
          </a:solidFill>
          <a:ln>
            <a:solidFill>
              <a:srgbClr val="037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1876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0" grpId="0"/>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837EC-9E88-4A7A-B958-8F35EEEA4BA4}"/>
              </a:ext>
            </a:extLst>
          </p:cNvPr>
          <p:cNvSpPr>
            <a:spLocks noGrp="1"/>
          </p:cNvSpPr>
          <p:nvPr>
            <p:ph type="title"/>
          </p:nvPr>
        </p:nvSpPr>
        <p:spPr>
          <a:xfrm>
            <a:off x="2425964" y="260052"/>
            <a:ext cx="9269850" cy="466662"/>
          </a:xfrm>
        </p:spPr>
        <p:txBody>
          <a:bodyPr/>
          <a:lstStyle/>
          <a:p>
            <a:pPr marL="342900" indent="-342900">
              <a:buClr>
                <a:schemeClr val="accent2"/>
              </a:buClr>
              <a:buSzPct val="90000"/>
              <a:buFont typeface="Wingdings 3" panose="05040102010807070707" pitchFamily="18" charset="2"/>
              <a:buChar char="u"/>
            </a:pPr>
            <a:r>
              <a:rPr lang="en-GB" dirty="0"/>
              <a:t>Question 4 | </a:t>
            </a:r>
            <a:r>
              <a:rPr lang="en-GB" b="0" dirty="0"/>
              <a:t>Who are the workers </a:t>
            </a:r>
            <a:r>
              <a:rPr lang="en-GB" dirty="0"/>
              <a:t>the most exposed to the risk of having an informal job</a:t>
            </a:r>
            <a:r>
              <a:rPr lang="en-GB" b="0" dirty="0"/>
              <a:t>?</a:t>
            </a:r>
          </a:p>
        </p:txBody>
      </p:sp>
      <p:sp>
        <p:nvSpPr>
          <p:cNvPr id="2" name="Rectangle 1">
            <a:extLst>
              <a:ext uri="{FF2B5EF4-FFF2-40B4-BE49-F238E27FC236}">
                <a16:creationId xmlns:a16="http://schemas.microsoft.com/office/drawing/2014/main" id="{0433081B-BEC9-AAE5-89BF-E5CDA1F46D65}"/>
              </a:ext>
            </a:extLst>
          </p:cNvPr>
          <p:cNvSpPr/>
          <p:nvPr/>
        </p:nvSpPr>
        <p:spPr>
          <a:xfrm>
            <a:off x="160076" y="97550"/>
            <a:ext cx="1987697" cy="3958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Headline</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F5749AF2-6B38-F570-B85A-BB4C9B6C5614}"/>
              </a:ext>
            </a:extLst>
          </p:cNvPr>
          <p:cNvSpPr/>
          <p:nvPr/>
        </p:nvSpPr>
        <p:spPr>
          <a:xfrm>
            <a:off x="174248" y="512135"/>
            <a:ext cx="1987697" cy="395833"/>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128b</a:t>
            </a:r>
            <a:endPar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6" name="ZoneTexte 5">
            <a:extLst>
              <a:ext uri="{FF2B5EF4-FFF2-40B4-BE49-F238E27FC236}">
                <a16:creationId xmlns:a16="http://schemas.microsoft.com/office/drawing/2014/main" id="{BFA0EC77-1414-76ED-D58E-75C53BD750D8}"/>
              </a:ext>
            </a:extLst>
          </p:cNvPr>
          <p:cNvSpPr txBox="1"/>
          <p:nvPr/>
        </p:nvSpPr>
        <p:spPr>
          <a:xfrm>
            <a:off x="81280" y="253869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7" name="ZoneTexte 5">
            <a:extLst>
              <a:ext uri="{FF2B5EF4-FFF2-40B4-BE49-F238E27FC236}">
                <a16:creationId xmlns:a16="http://schemas.microsoft.com/office/drawing/2014/main" id="{203468CC-F803-735D-6FB5-68E7BC0D327A}"/>
              </a:ext>
            </a:extLst>
          </p:cNvPr>
          <p:cNvSpPr txBox="1"/>
          <p:nvPr/>
        </p:nvSpPr>
        <p:spPr>
          <a:xfrm>
            <a:off x="81280" y="317758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9" name="ZoneTexte 5">
            <a:extLst>
              <a:ext uri="{FF2B5EF4-FFF2-40B4-BE49-F238E27FC236}">
                <a16:creationId xmlns:a16="http://schemas.microsoft.com/office/drawing/2014/main" id="{03C878CC-A24A-FCA9-A44E-A28F9DDE5D59}"/>
              </a:ext>
            </a:extLst>
          </p:cNvPr>
          <p:cNvSpPr txBox="1"/>
          <p:nvPr/>
        </p:nvSpPr>
        <p:spPr>
          <a:xfrm>
            <a:off x="81280" y="445534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11" name="ZoneTexte 5">
            <a:extLst>
              <a:ext uri="{FF2B5EF4-FFF2-40B4-BE49-F238E27FC236}">
                <a16:creationId xmlns:a16="http://schemas.microsoft.com/office/drawing/2014/main" id="{4D891827-A720-CC96-0488-D9B5D6D48A10}"/>
              </a:ext>
            </a:extLst>
          </p:cNvPr>
          <p:cNvSpPr txBox="1"/>
          <p:nvPr/>
        </p:nvSpPr>
        <p:spPr>
          <a:xfrm>
            <a:off x="81280" y="5094231"/>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12" name="ZoneTexte 5">
            <a:extLst>
              <a:ext uri="{FF2B5EF4-FFF2-40B4-BE49-F238E27FC236}">
                <a16:creationId xmlns:a16="http://schemas.microsoft.com/office/drawing/2014/main" id="{67EABB86-866E-1D95-E16A-439A86E7F933}"/>
              </a:ext>
            </a:extLst>
          </p:cNvPr>
          <p:cNvSpPr txBox="1"/>
          <p:nvPr/>
        </p:nvSpPr>
        <p:spPr>
          <a:xfrm>
            <a:off x="81280" y="573311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6. Other structural factors</a:t>
            </a:r>
          </a:p>
        </p:txBody>
      </p:sp>
      <p:sp>
        <p:nvSpPr>
          <p:cNvPr id="13" name="ZoneTexte 2">
            <a:extLst>
              <a:ext uri="{FF2B5EF4-FFF2-40B4-BE49-F238E27FC236}">
                <a16:creationId xmlns:a16="http://schemas.microsoft.com/office/drawing/2014/main" id="{61CEC336-9242-F3EA-5F6F-D68908510043}"/>
              </a:ext>
            </a:extLst>
          </p:cNvPr>
          <p:cNvSpPr txBox="1"/>
          <p:nvPr/>
        </p:nvSpPr>
        <p:spPr>
          <a:xfrm>
            <a:off x="0" y="2128542"/>
            <a:ext cx="214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14" name="ZoneTexte 5">
            <a:extLst>
              <a:ext uri="{FF2B5EF4-FFF2-40B4-BE49-F238E27FC236}">
                <a16:creationId xmlns:a16="http://schemas.microsoft.com/office/drawing/2014/main" id="{18D46415-5D69-66FD-069B-BAA107CA5E7B}"/>
              </a:ext>
            </a:extLst>
          </p:cNvPr>
          <p:cNvSpPr txBox="1"/>
          <p:nvPr/>
        </p:nvSpPr>
        <p:spPr>
          <a:xfrm>
            <a:off x="81280" y="381646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15" name="ZoneTexte 5">
            <a:extLst>
              <a:ext uri="{FF2B5EF4-FFF2-40B4-BE49-F238E27FC236}">
                <a16:creationId xmlns:a16="http://schemas.microsoft.com/office/drawing/2014/main" id="{C19E367B-455D-6F7E-3B12-0CCB2144FBAC}"/>
              </a:ext>
            </a:extLst>
          </p:cNvPr>
          <p:cNvSpPr txBox="1"/>
          <p:nvPr/>
        </p:nvSpPr>
        <p:spPr>
          <a:xfrm>
            <a:off x="95451" y="3172901"/>
            <a:ext cx="2066494" cy="584775"/>
          </a:xfrm>
          <a:prstGeom prst="rect">
            <a:avLst/>
          </a:prstGeom>
          <a:solidFill>
            <a:srgbClr val="025E5C"/>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17" name="Rectangle 16">
            <a:extLst>
              <a:ext uri="{FF2B5EF4-FFF2-40B4-BE49-F238E27FC236}">
                <a16:creationId xmlns:a16="http://schemas.microsoft.com/office/drawing/2014/main" id="{AD11A7B0-FFE8-F5DA-F496-9F7188F790DF}"/>
              </a:ext>
            </a:extLst>
          </p:cNvPr>
          <p:cNvSpPr/>
          <p:nvPr/>
        </p:nvSpPr>
        <p:spPr>
          <a:xfrm>
            <a:off x="2687612" y="1311040"/>
            <a:ext cx="4678862" cy="5286908"/>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lvl="0" indent="-285750">
              <a:spcAft>
                <a:spcPts val="600"/>
              </a:spcAft>
              <a:buClr>
                <a:srgbClr val="05D2D2">
                  <a:lumMod val="50000"/>
                </a:srgbClr>
              </a:buClr>
              <a:buFont typeface="Wingdings 2" panose="05020102010507070707" pitchFamily="18" charset="2"/>
              <a:buChar char="Î"/>
              <a:defRPr/>
            </a:pPr>
            <a:r>
              <a:rPr lang="en-US" sz="2000" dirty="0">
                <a:solidFill>
                  <a:srgbClr val="05D2D2">
                    <a:lumMod val="50000"/>
                  </a:srgbClr>
                </a:solidFill>
                <a:latin typeface="Calibri" panose="020F0502020204030204" pitchFamily="34" charset="0"/>
                <a:cs typeface="Calibri" panose="020F0502020204030204" pitchFamily="34" charset="0"/>
              </a:rPr>
              <a:t>Objectives</a:t>
            </a:r>
          </a:p>
          <a:p>
            <a:pPr marL="449263" lvl="1" indent="-263525">
              <a:spcAft>
                <a:spcPts val="100"/>
              </a:spcAft>
              <a:buClr>
                <a:srgbClr val="05D2D2">
                  <a:lumMod val="50000"/>
                </a:srgbClr>
              </a:buClr>
              <a:buFont typeface="Wingdings 2" panose="05020102010507070707" pitchFamily="18" charset="2"/>
              <a:buChar char="Î"/>
            </a:pPr>
            <a:r>
              <a:rPr lang="en-GB" dirty="0">
                <a:solidFill>
                  <a:srgbClr val="000000">
                    <a:lumMod val="95000"/>
                    <a:lumOff val="5000"/>
                  </a:srgbClr>
                </a:solidFill>
                <a:latin typeface="Calibri" panose="020F0502020204030204" pitchFamily="34" charset="0"/>
                <a:cs typeface="Calibri" panose="020F0502020204030204" pitchFamily="34" charset="0"/>
              </a:rPr>
              <a:t>Identifies groups that are particularly </a:t>
            </a:r>
            <a:r>
              <a:rPr lang="en-GB" b="1" dirty="0">
                <a:solidFill>
                  <a:srgbClr val="000000">
                    <a:lumMod val="95000"/>
                    <a:lumOff val="5000"/>
                  </a:srgbClr>
                </a:solidFill>
                <a:latin typeface="Calibri" panose="020F0502020204030204" pitchFamily="34" charset="0"/>
                <a:cs typeface="Calibri" panose="020F0502020204030204" pitchFamily="34" charset="0"/>
              </a:rPr>
              <a:t>exposed</a:t>
            </a:r>
            <a:r>
              <a:rPr lang="en-GB" dirty="0">
                <a:solidFill>
                  <a:srgbClr val="000000">
                    <a:lumMod val="95000"/>
                    <a:lumOff val="5000"/>
                  </a:srgbClr>
                </a:solidFill>
                <a:latin typeface="Calibri" panose="020F0502020204030204" pitchFamily="34" charset="0"/>
                <a:cs typeface="Calibri" panose="020F0502020204030204" pitchFamily="34" charset="0"/>
              </a:rPr>
              <a:t> to informality, i.e., not necessarily the largest group in numbers but with an incidence of informality higher than average</a:t>
            </a:r>
          </a:p>
          <a:p>
            <a:pPr marL="449263" lvl="1" indent="-263525">
              <a:spcAft>
                <a:spcPts val="100"/>
              </a:spcAft>
              <a:buClr>
                <a:srgbClr val="05D2D2">
                  <a:lumMod val="50000"/>
                </a:srgbClr>
              </a:buClr>
              <a:buFont typeface="Wingdings 2" panose="05020102010507070707" pitchFamily="18" charset="2"/>
              <a:buChar char="Î"/>
            </a:pPr>
            <a:r>
              <a:rPr lang="en-GB" dirty="0">
                <a:solidFill>
                  <a:srgbClr val="000000">
                    <a:lumMod val="95000"/>
                    <a:lumOff val="5000"/>
                  </a:srgbClr>
                </a:solidFill>
                <a:latin typeface="Calibri" panose="020F0502020204030204" pitchFamily="34" charset="0"/>
                <a:cs typeface="Calibri" panose="020F0502020204030204" pitchFamily="34" charset="0"/>
              </a:rPr>
              <a:t>Points out to drivers of informality associated to socio-demographic and employment-related features</a:t>
            </a:r>
          </a:p>
          <a:p>
            <a:pPr marL="449263" lvl="1" indent="-263525">
              <a:spcAft>
                <a:spcPts val="100"/>
              </a:spcAft>
              <a:buClr>
                <a:srgbClr val="05D2D2">
                  <a:lumMod val="50000"/>
                </a:srgbClr>
              </a:buClr>
              <a:buFont typeface="Wingdings 2" panose="05020102010507070707" pitchFamily="18" charset="2"/>
              <a:buChar char="Î"/>
            </a:pPr>
            <a:r>
              <a:rPr lang="en-GB" dirty="0">
                <a:solidFill>
                  <a:srgbClr val="000000">
                    <a:lumMod val="95000"/>
                    <a:lumOff val="5000"/>
                  </a:srgbClr>
                </a:solidFill>
                <a:latin typeface="Calibri" panose="020F0502020204030204" pitchFamily="34" charset="0"/>
                <a:cs typeface="Calibri" panose="020F0502020204030204" pitchFamily="34" charset="0"/>
              </a:rPr>
              <a:t>Can support agreement on priority groups for policy interventions</a:t>
            </a:r>
          </a:p>
          <a:p>
            <a:pPr marL="285750" lvl="0" indent="-285750">
              <a:spcBef>
                <a:spcPts val="1200"/>
              </a:spcBef>
              <a:spcAft>
                <a:spcPts val="600"/>
              </a:spcAft>
              <a:buClr>
                <a:srgbClr val="05D2D2">
                  <a:lumMod val="50000"/>
                </a:srgbClr>
              </a:buClr>
              <a:buFont typeface="Wingdings 2" panose="05020102010507070707" pitchFamily="18" charset="2"/>
              <a:buChar char="Î"/>
              <a:defRPr/>
            </a:pPr>
            <a:r>
              <a:rPr lang="en-US" sz="2000" dirty="0">
                <a:solidFill>
                  <a:srgbClr val="05D2D2">
                    <a:lumMod val="50000"/>
                  </a:srgbClr>
                </a:solidFill>
                <a:latin typeface="Calibri" panose="020F0502020204030204" pitchFamily="34" charset="0"/>
                <a:cs typeface="Calibri" panose="020F0502020204030204" pitchFamily="34" charset="0"/>
              </a:rPr>
              <a:t>Indicators</a:t>
            </a:r>
          </a:p>
          <a:p>
            <a:pPr marL="449263" lvl="1" indent="-263525">
              <a:spcAft>
                <a:spcPts val="600"/>
              </a:spcAft>
              <a:buClr>
                <a:srgbClr val="05D2D2">
                  <a:lumMod val="50000"/>
                </a:srgbClr>
              </a:buClr>
              <a:buFont typeface="Wingdings 2" panose="05020102010507070707" pitchFamily="18" charset="2"/>
              <a:buChar char="Î"/>
            </a:pPr>
            <a:r>
              <a:rPr lang="en-US" b="1" dirty="0">
                <a:solidFill>
                  <a:srgbClr val="FF0000"/>
                </a:solidFill>
                <a:latin typeface="Calibri" panose="020F0502020204030204" pitchFamily="34" charset="0"/>
                <a:cs typeface="Calibri" panose="020F0502020204030204" pitchFamily="34" charset="0"/>
              </a:rPr>
              <a:t>128d.</a:t>
            </a:r>
            <a:r>
              <a:rPr lang="en-US" b="1" dirty="0">
                <a:solidFill>
                  <a:srgbClr val="000000">
                    <a:lumMod val="95000"/>
                    <a:lumOff val="5000"/>
                  </a:srgbClr>
                </a:solidFill>
                <a:latin typeface="Calibri" panose="020F0502020204030204" pitchFamily="34" charset="0"/>
                <a:cs typeface="Calibri" panose="020F0502020204030204" pitchFamily="34" charset="0"/>
              </a:rPr>
              <a:t> </a:t>
            </a:r>
            <a:r>
              <a:rPr lang="en-GB" dirty="0">
                <a:solidFill>
                  <a:srgbClr val="000000">
                    <a:lumMod val="95000"/>
                    <a:lumOff val="5000"/>
                  </a:srgbClr>
                </a:solidFill>
                <a:latin typeface="Calibri" panose="020F0502020204030204" pitchFamily="34" charset="0"/>
                <a:cs typeface="Calibri" panose="020F0502020204030204" pitchFamily="34" charset="0"/>
              </a:rPr>
              <a:t>Percentage of employed persons with an informal main job by socio-demographic and employment-related characteristics and by sex</a:t>
            </a:r>
            <a:endParaRPr lang="en-US" dirty="0">
              <a:solidFill>
                <a:srgbClr val="FF0000"/>
              </a:solidFill>
              <a:latin typeface="Calibri" panose="020F0502020204030204" pitchFamily="34" charset="0"/>
              <a:cs typeface="Calibri" panose="020F0502020204030204" pitchFamily="34" charset="0"/>
            </a:endParaRPr>
          </a:p>
          <a:p>
            <a:pPr marL="185738" lvl="1">
              <a:spcAft>
                <a:spcPts val="600"/>
              </a:spcAft>
              <a:buClr>
                <a:srgbClr val="05D2D2">
                  <a:lumMod val="50000"/>
                </a:srgbClr>
              </a:buClr>
            </a:pP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A47176E5-6205-D6D6-8066-9B5FE1E14CF0}"/>
              </a:ext>
            </a:extLst>
          </p:cNvPr>
          <p:cNvSpPr txBox="1"/>
          <p:nvPr/>
        </p:nvSpPr>
        <p:spPr>
          <a:xfrm>
            <a:off x="5052797" y="6428671"/>
            <a:ext cx="30777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en-GB" sz="16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D8CC9E94-4AD2-48C3-CC8D-5B0BF590A70C}"/>
              </a:ext>
            </a:extLst>
          </p:cNvPr>
          <p:cNvSpPr txBox="1"/>
          <p:nvPr/>
        </p:nvSpPr>
        <p:spPr>
          <a:xfrm>
            <a:off x="8100899" y="4566623"/>
            <a:ext cx="3815769" cy="2031325"/>
          </a:xfrm>
          <a:prstGeom prst="rect">
            <a:avLst/>
          </a:prstGeom>
          <a:solidFill>
            <a:schemeClr val="bg1"/>
          </a:solidFill>
        </p:spPr>
        <p:txBody>
          <a:bodyPr wrap="square" rtlCol="0">
            <a:spAutoFit/>
          </a:bodyPr>
          <a:lstStyle/>
          <a:p>
            <a:pPr marL="285750" indent="-285750">
              <a:spcAft>
                <a:spcPts val="600"/>
              </a:spcAft>
              <a:buClr>
                <a:srgbClr val="05D2D2">
                  <a:lumMod val="50000"/>
                </a:srgbClr>
              </a:buClr>
              <a:buFont typeface="Wingdings 2" panose="05020102010507070707" pitchFamily="18" charset="2"/>
              <a:buChar char="Î"/>
            </a:pPr>
            <a:r>
              <a:rPr lang="en-GB" dirty="0">
                <a:solidFill>
                  <a:srgbClr val="05D2D2">
                    <a:lumMod val="50000"/>
                  </a:srgbClr>
                </a:solidFill>
                <a:latin typeface="Calibri" panose="020F0502020204030204" pitchFamily="34" charset="0"/>
                <a:cs typeface="Calibri" panose="020F0502020204030204" pitchFamily="34" charset="0"/>
              </a:rPr>
              <a:t>Through key socio-demographic &amp; employment-related features, important to identify specific groups at high risk of informality such as domestic workers, home-based workers, workers with disabilities, etc.</a:t>
            </a:r>
          </a:p>
        </p:txBody>
      </p:sp>
      <p:sp>
        <p:nvSpPr>
          <p:cNvPr id="21" name="Arrow: Chevron 20">
            <a:extLst>
              <a:ext uri="{FF2B5EF4-FFF2-40B4-BE49-F238E27FC236}">
                <a16:creationId xmlns:a16="http://schemas.microsoft.com/office/drawing/2014/main" id="{4A685B55-CB06-7749-D9E9-A5B1DD342C10}"/>
              </a:ext>
            </a:extLst>
          </p:cNvPr>
          <p:cNvSpPr/>
          <p:nvPr/>
        </p:nvSpPr>
        <p:spPr>
          <a:xfrm>
            <a:off x="7237806" y="5551396"/>
            <a:ext cx="585656" cy="719138"/>
          </a:xfrm>
          <a:prstGeom prst="chevron">
            <a:avLst/>
          </a:prstGeom>
          <a:solidFill>
            <a:srgbClr val="037E7B"/>
          </a:solidFill>
          <a:ln>
            <a:solidFill>
              <a:srgbClr val="037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ectangle 21">
            <a:extLst>
              <a:ext uri="{FF2B5EF4-FFF2-40B4-BE49-F238E27FC236}">
                <a16:creationId xmlns:a16="http://schemas.microsoft.com/office/drawing/2014/main" id="{DAE21B7B-DAE6-9E40-6A97-87259E518C5C}"/>
              </a:ext>
            </a:extLst>
          </p:cNvPr>
          <p:cNvSpPr/>
          <p:nvPr/>
        </p:nvSpPr>
        <p:spPr>
          <a:xfrm>
            <a:off x="3242564" y="1141763"/>
            <a:ext cx="3568957" cy="39583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rgbClr val="FFFFFF"/>
                </a:solidFill>
                <a:latin typeface="Arial" panose="020B0604020202020204"/>
              </a:rPr>
              <a:t>C</a:t>
            </a: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Exposure</a:t>
            </a: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to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informality</a:t>
            </a: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37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1"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9" grpId="0"/>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2781" y="177079"/>
            <a:ext cx="11799217" cy="1020305"/>
          </a:xfrm>
        </p:spPr>
        <p:txBody>
          <a:bodyPr>
            <a:normAutofit/>
          </a:bodyPr>
          <a:lstStyle/>
          <a:p>
            <a:pPr marL="715627" indent="-571486" defTabSz="914378">
              <a:spcAft>
                <a:spcPts val="500"/>
              </a:spcAft>
              <a:buClr>
                <a:srgbClr val="FF0000"/>
              </a:buClr>
              <a:buSzPct val="80000"/>
              <a:buFont typeface="Wingdings 3" panose="05040102010807070707" pitchFamily="18" charset="2"/>
              <a:buChar char=""/>
              <a:defRPr/>
            </a:pPr>
            <a:r>
              <a:rPr lang="en-GB" sz="2800" b="0" dirty="0">
                <a:solidFill>
                  <a:srgbClr val="166E9A"/>
                </a:solidFill>
                <a:latin typeface="Calibri" panose="020F0502020204030204" pitchFamily="34" charset="0"/>
                <a:cs typeface="Calibri" panose="020F0502020204030204" pitchFamily="34" charset="0"/>
              </a:rPr>
              <a:t>According to you, who are the workers the most exposed to and/or the most represented in informal employment (world, region or country)</a:t>
            </a:r>
            <a:r>
              <a:rPr lang="en-GB" sz="2800" dirty="0">
                <a:solidFill>
                  <a:srgbClr val="FF0000"/>
                </a:solidFill>
                <a:latin typeface="Calibri" panose="020F0502020204030204" pitchFamily="34" charset="0"/>
                <a:cs typeface="Calibri" panose="020F0502020204030204" pitchFamily="34" charset="0"/>
              </a:rPr>
              <a:t>?</a:t>
            </a:r>
          </a:p>
        </p:txBody>
      </p:sp>
      <p:grpSp>
        <p:nvGrpSpPr>
          <p:cNvPr id="37889" name="Group 37888">
            <a:extLst>
              <a:ext uri="{FF2B5EF4-FFF2-40B4-BE49-F238E27FC236}">
                <a16:creationId xmlns:a16="http://schemas.microsoft.com/office/drawing/2014/main" id="{3110DEC2-EB1E-F43D-101E-2ABA64DB2406}"/>
              </a:ext>
            </a:extLst>
          </p:cNvPr>
          <p:cNvGrpSpPr/>
          <p:nvPr/>
        </p:nvGrpSpPr>
        <p:grpSpPr>
          <a:xfrm>
            <a:off x="6921500" y="1793092"/>
            <a:ext cx="1484118" cy="3098704"/>
            <a:chOff x="4777370" y="-751085"/>
            <a:chExt cx="1167275" cy="3521644"/>
          </a:xfrm>
        </p:grpSpPr>
        <p:sp>
          <p:nvSpPr>
            <p:cNvPr id="23" name="Espace réservé du contenu 2">
              <a:extLst>
                <a:ext uri="{FF2B5EF4-FFF2-40B4-BE49-F238E27FC236}">
                  <a16:creationId xmlns:a16="http://schemas.microsoft.com/office/drawing/2014/main" id="{3164B716-18B2-D5D1-4595-8F3D595847A0}"/>
                </a:ext>
              </a:extLst>
            </p:cNvPr>
            <p:cNvSpPr txBox="1">
              <a:spLocks/>
            </p:cNvSpPr>
            <p:nvPr/>
          </p:nvSpPr>
          <p:spPr>
            <a:xfrm rot="16200000">
              <a:off x="4290125" y="2002611"/>
              <a:ext cx="1255193" cy="280703"/>
            </a:xfrm>
            <a:prstGeom prst="rect">
              <a:avLst/>
            </a:prstGeom>
          </p:spPr>
          <p:txBody>
            <a:bodyPr vert="horz" lIns="68568" tIns="34284" rIns="68568" bIns="34284"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World</a:t>
              </a:r>
            </a:p>
          </p:txBody>
        </p:sp>
        <p:sp>
          <p:nvSpPr>
            <p:cNvPr id="27" name="Rectangle 26">
              <a:extLst>
                <a:ext uri="{FF2B5EF4-FFF2-40B4-BE49-F238E27FC236}">
                  <a16:creationId xmlns:a16="http://schemas.microsoft.com/office/drawing/2014/main" id="{3C3B1B54-A142-ABAA-0919-16F119E49076}"/>
                </a:ext>
              </a:extLst>
            </p:cNvPr>
            <p:cNvSpPr/>
            <p:nvPr/>
          </p:nvSpPr>
          <p:spPr>
            <a:xfrm rot="16200000">
              <a:off x="5074400" y="-260780"/>
              <a:ext cx="1150659" cy="2662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6D8838"/>
                  </a:solidFill>
                  <a:effectLst/>
                  <a:uLnTx/>
                  <a:uFillTx/>
                  <a:latin typeface="Arial" panose="020B0604020202020204"/>
                  <a:ea typeface="+mn-ea"/>
                  <a:cs typeface="Arial" charset="0"/>
                </a:rPr>
                <a:t>55.2%</a:t>
              </a:r>
            </a:p>
          </p:txBody>
        </p:sp>
        <p:pic>
          <p:nvPicPr>
            <p:cNvPr id="28" name="Image 57" descr="Une image contenant objet&#10;&#10;Description générée avec un niveau de confiance élevé">
              <a:extLst>
                <a:ext uri="{FF2B5EF4-FFF2-40B4-BE49-F238E27FC236}">
                  <a16:creationId xmlns:a16="http://schemas.microsoft.com/office/drawing/2014/main" id="{31D696E6-AA41-CC6A-4172-0D06BD9DC619}"/>
                </a:ext>
              </a:extLst>
            </p:cNvPr>
            <p:cNvPicPr>
              <a:picLocks noChangeAspect="1"/>
            </p:cNvPicPr>
            <p:nvPr/>
          </p:nvPicPr>
          <p:blipFill>
            <a:blip r:embed="rId3" cstate="print">
              <a:duotone>
                <a:srgbClr val="9BBB59">
                  <a:shade val="45000"/>
                  <a:satMod val="135000"/>
                </a:srgb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97401" y="593450"/>
              <a:ext cx="547244" cy="2097222"/>
            </a:xfrm>
            <a:prstGeom prst="rect">
              <a:avLst/>
            </a:prstGeom>
          </p:spPr>
        </p:pic>
        <p:sp>
          <p:nvSpPr>
            <p:cNvPr id="29" name="Rectangle 28">
              <a:extLst>
                <a:ext uri="{FF2B5EF4-FFF2-40B4-BE49-F238E27FC236}">
                  <a16:creationId xmlns:a16="http://schemas.microsoft.com/office/drawing/2014/main" id="{31DD022B-9D42-E6CB-5E9F-C25229D55B60}"/>
                </a:ext>
              </a:extLst>
            </p:cNvPr>
            <p:cNvSpPr/>
            <p:nvPr/>
          </p:nvSpPr>
          <p:spPr>
            <a:xfrm rot="16200000">
              <a:off x="4826577" y="-362066"/>
              <a:ext cx="1044314" cy="2662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8064A2">
                      <a:lumMod val="75000"/>
                    </a:srgbClr>
                  </a:solidFill>
                  <a:effectLst/>
                  <a:uLnTx/>
                  <a:uFillTx/>
                  <a:latin typeface="Arial" panose="020B0604020202020204"/>
                  <a:ea typeface="+mn-ea"/>
                  <a:cs typeface="Arial" charset="0"/>
                </a:rPr>
                <a:t>60.2%</a:t>
              </a:r>
            </a:p>
          </p:txBody>
        </p:sp>
        <p:pic>
          <p:nvPicPr>
            <p:cNvPr id="37888" name="Image 52">
              <a:extLst>
                <a:ext uri="{FF2B5EF4-FFF2-40B4-BE49-F238E27FC236}">
                  <a16:creationId xmlns:a16="http://schemas.microsoft.com/office/drawing/2014/main" id="{859D6515-03B5-55C2-30E8-487ACE04ECDA}"/>
                </a:ext>
              </a:extLst>
            </p:cNvPr>
            <p:cNvPicPr>
              <a:picLocks noChangeAspect="1"/>
            </p:cNvPicPr>
            <p:nvPr/>
          </p:nvPicPr>
          <p:blipFill>
            <a:blip r:embed="rId5">
              <a:duotone>
                <a:srgbClr val="8064A2">
                  <a:shade val="45000"/>
                  <a:satMod val="135000"/>
                </a:srgb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94195" y="185253"/>
              <a:ext cx="935772" cy="2585213"/>
            </a:xfrm>
            <a:prstGeom prst="rect">
              <a:avLst/>
            </a:prstGeom>
          </p:spPr>
        </p:pic>
      </p:grpSp>
      <p:grpSp>
        <p:nvGrpSpPr>
          <p:cNvPr id="37894" name="Group 37893">
            <a:extLst>
              <a:ext uri="{FF2B5EF4-FFF2-40B4-BE49-F238E27FC236}">
                <a16:creationId xmlns:a16="http://schemas.microsoft.com/office/drawing/2014/main" id="{C51A125E-472F-1E90-DE3E-E4BE4CE62572}"/>
              </a:ext>
            </a:extLst>
          </p:cNvPr>
          <p:cNvGrpSpPr/>
          <p:nvPr/>
        </p:nvGrpSpPr>
        <p:grpSpPr>
          <a:xfrm>
            <a:off x="8891076" y="1489439"/>
            <a:ext cx="1481119" cy="3507704"/>
            <a:chOff x="4718452" y="-788942"/>
            <a:chExt cx="1164916" cy="3559501"/>
          </a:xfrm>
        </p:grpSpPr>
        <p:sp>
          <p:nvSpPr>
            <p:cNvPr id="37895" name="Espace réservé du contenu 2">
              <a:extLst>
                <a:ext uri="{FF2B5EF4-FFF2-40B4-BE49-F238E27FC236}">
                  <a16:creationId xmlns:a16="http://schemas.microsoft.com/office/drawing/2014/main" id="{0C3C148D-9DD1-E00C-51EA-78C6C05DADF5}"/>
                </a:ext>
              </a:extLst>
            </p:cNvPr>
            <p:cNvSpPr txBox="1">
              <a:spLocks/>
            </p:cNvSpPr>
            <p:nvPr/>
          </p:nvSpPr>
          <p:spPr>
            <a:xfrm rot="16200000">
              <a:off x="3852505" y="1564756"/>
              <a:ext cx="2071750" cy="339855"/>
            </a:xfrm>
            <a:prstGeom prst="rect">
              <a:avLst/>
            </a:prstGeom>
          </p:spPr>
          <p:txBody>
            <a:bodyPr vert="horz" lIns="68568" tIns="34284" rIns="68568" bIns="34284"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Asia &amp; the Pacific</a:t>
              </a:r>
            </a:p>
          </p:txBody>
        </p:sp>
        <p:sp>
          <p:nvSpPr>
            <p:cNvPr id="37896" name="Rectangle 37895">
              <a:extLst>
                <a:ext uri="{FF2B5EF4-FFF2-40B4-BE49-F238E27FC236}">
                  <a16:creationId xmlns:a16="http://schemas.microsoft.com/office/drawing/2014/main" id="{5EDDDF22-38F9-5277-F9AF-41060DF9C350}"/>
                </a:ext>
              </a:extLst>
            </p:cNvPr>
            <p:cNvSpPr/>
            <p:nvPr/>
          </p:nvSpPr>
          <p:spPr>
            <a:xfrm rot="16200000">
              <a:off x="5108307" y="16307"/>
              <a:ext cx="1001497" cy="2662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6D8838"/>
                  </a:solidFill>
                  <a:effectLst/>
                  <a:uLnTx/>
                  <a:uFillTx/>
                  <a:latin typeface="Arial" panose="020B0604020202020204"/>
                  <a:ea typeface="+mn-ea"/>
                  <a:cs typeface="Arial" charset="0"/>
                </a:rPr>
                <a:t>61.7%</a:t>
              </a:r>
            </a:p>
          </p:txBody>
        </p:sp>
        <p:pic>
          <p:nvPicPr>
            <p:cNvPr id="37897" name="Image 57" descr="Une image contenant objet&#10;&#10;Description générée avec un niveau de confiance élevé">
              <a:extLst>
                <a:ext uri="{FF2B5EF4-FFF2-40B4-BE49-F238E27FC236}">
                  <a16:creationId xmlns:a16="http://schemas.microsoft.com/office/drawing/2014/main" id="{B6D3D4A2-4364-2838-CE0B-921817A35AE6}"/>
                </a:ext>
              </a:extLst>
            </p:cNvPr>
            <p:cNvPicPr>
              <a:picLocks noChangeAspect="1"/>
            </p:cNvPicPr>
            <p:nvPr/>
          </p:nvPicPr>
          <p:blipFill>
            <a:blip r:embed="rId7" cstate="print">
              <a:duotone>
                <a:srgbClr val="9BBB59">
                  <a:shade val="45000"/>
                  <a:satMod val="135000"/>
                </a:srgb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6474" y="674455"/>
              <a:ext cx="496894" cy="2071751"/>
            </a:xfrm>
            <a:prstGeom prst="rect">
              <a:avLst/>
            </a:prstGeom>
          </p:spPr>
        </p:pic>
        <p:sp>
          <p:nvSpPr>
            <p:cNvPr id="37898" name="Rectangle 37897">
              <a:extLst>
                <a:ext uri="{FF2B5EF4-FFF2-40B4-BE49-F238E27FC236}">
                  <a16:creationId xmlns:a16="http://schemas.microsoft.com/office/drawing/2014/main" id="{AA052195-68F9-4E05-86AF-E8D8D9C04E07}"/>
                </a:ext>
              </a:extLst>
            </p:cNvPr>
            <p:cNvSpPr/>
            <p:nvPr/>
          </p:nvSpPr>
          <p:spPr>
            <a:xfrm rot="16200000">
              <a:off x="4695618" y="-376745"/>
              <a:ext cx="1090670" cy="2662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8064A2">
                      <a:lumMod val="75000"/>
                    </a:srgbClr>
                  </a:solidFill>
                  <a:effectLst/>
                  <a:uLnTx/>
                  <a:uFillTx/>
                  <a:latin typeface="Arial" panose="020B0604020202020204"/>
                  <a:ea typeface="+mn-ea"/>
                  <a:cs typeface="Arial" charset="0"/>
                </a:rPr>
                <a:t>68.4%</a:t>
              </a:r>
            </a:p>
          </p:txBody>
        </p:sp>
        <p:pic>
          <p:nvPicPr>
            <p:cNvPr id="37899" name="Image 52">
              <a:extLst>
                <a:ext uri="{FF2B5EF4-FFF2-40B4-BE49-F238E27FC236}">
                  <a16:creationId xmlns:a16="http://schemas.microsoft.com/office/drawing/2014/main" id="{497ECFD1-60BB-4DB7-AF31-B5DEF709E526}"/>
                </a:ext>
              </a:extLst>
            </p:cNvPr>
            <p:cNvPicPr>
              <a:picLocks noChangeAspect="1"/>
            </p:cNvPicPr>
            <p:nvPr/>
          </p:nvPicPr>
          <p:blipFill>
            <a:blip r:embed="rId5">
              <a:duotone>
                <a:srgbClr val="8064A2">
                  <a:shade val="45000"/>
                  <a:satMod val="135000"/>
                </a:srgb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99015" y="284292"/>
              <a:ext cx="883877" cy="2486174"/>
            </a:xfrm>
            <a:prstGeom prst="rect">
              <a:avLst/>
            </a:prstGeom>
          </p:spPr>
        </p:pic>
      </p:grpSp>
      <p:sp>
        <p:nvSpPr>
          <p:cNvPr id="10" name="TextBox 9">
            <a:extLst>
              <a:ext uri="{FF2B5EF4-FFF2-40B4-BE49-F238E27FC236}">
                <a16:creationId xmlns:a16="http://schemas.microsoft.com/office/drawing/2014/main" id="{EF90B60B-9CC2-6B12-D79A-F9A20539E522}"/>
              </a:ext>
            </a:extLst>
          </p:cNvPr>
          <p:cNvSpPr txBox="1"/>
          <p:nvPr/>
        </p:nvSpPr>
        <p:spPr>
          <a:xfrm>
            <a:off x="6048417" y="1332486"/>
            <a:ext cx="5346962" cy="313932"/>
          </a:xfrm>
          <a:prstGeom prst="rect">
            <a:avLst/>
          </a:prstGeom>
          <a:solidFill>
            <a:schemeClr val="bg1"/>
          </a:solidFill>
        </p:spPr>
        <p:txBody>
          <a:bodyPr wrap="square" rtlCol="0">
            <a:spAutoFit/>
          </a:bodyPr>
          <a:lstStyle>
            <a:defPPr>
              <a:defRPr lang="id-ID"/>
            </a:defPPr>
            <a:lvl1pPr marL="268288" indent="-268288" defTabSz="914378">
              <a:lnSpc>
                <a:spcPct val="90000"/>
              </a:lnSpc>
              <a:spcAft>
                <a:spcPts val="500"/>
              </a:spcAft>
              <a:buClr>
                <a:srgbClr val="FF0000"/>
              </a:buClr>
              <a:buSzPct val="80000"/>
              <a:buFont typeface="Wingdings 3" panose="05040102010807070707" pitchFamily="18" charset="2"/>
              <a:buChar char=""/>
              <a:defRPr sz="1600" b="1">
                <a:solidFill>
                  <a:srgbClr val="166E9A"/>
                </a:solidFill>
                <a:latin typeface="Calibri" panose="020F0502020204030204" pitchFamily="34" charset="0"/>
                <a:ea typeface="+mj-ea"/>
                <a:cs typeface="Calibri" panose="020F0502020204030204" pitchFamily="34" charset="0"/>
              </a:defRPr>
            </a:lvl1pPr>
          </a:lstStyle>
          <a:p>
            <a:pPr marL="268288" marR="0" lvl="0" indent="-268288" algn="l" defTabSz="914378" rtl="0" eaLnBrk="1" fontAlgn="base" latinLnBrk="0" hangingPunct="1">
              <a:lnSpc>
                <a:spcPct val="90000"/>
              </a:lnSpc>
              <a:spcBef>
                <a:spcPct val="0"/>
              </a:spcBef>
              <a:spcAft>
                <a:spcPts val="500"/>
              </a:spcAft>
              <a:buClr>
                <a:srgbClr val="FF0000"/>
              </a:buClr>
              <a:buSzPct val="80000"/>
              <a:buFont typeface="Wingdings 3" panose="05040102010807070707" pitchFamily="18" charset="2"/>
              <a:buChar char=""/>
              <a:tabLst/>
              <a:defRPr/>
            </a:pPr>
            <a:r>
              <a:rPr kumimoji="0" lang="en-GB" sz="1600" b="1" i="0" u="none" strike="noStrike" kern="1200" cap="none" spc="0" normalizeH="0" baseline="0" noProof="0" dirty="0">
                <a:ln>
                  <a:noFill/>
                </a:ln>
                <a:solidFill>
                  <a:srgbClr val="166E9A"/>
                </a:solidFill>
                <a:effectLst/>
                <a:uLnTx/>
                <a:uFillTx/>
                <a:latin typeface="Calibri" panose="020F0502020204030204" pitchFamily="34" charset="0"/>
                <a:ea typeface="+mj-ea"/>
                <a:cs typeface="Calibri" panose="020F0502020204030204" pitchFamily="34" charset="0"/>
              </a:rPr>
              <a:t>Share of informal employment by sex (% 2019)</a:t>
            </a:r>
          </a:p>
        </p:txBody>
      </p:sp>
      <p:graphicFrame>
        <p:nvGraphicFramePr>
          <p:cNvPr id="30" name="Table 20">
            <a:extLst>
              <a:ext uri="{FF2B5EF4-FFF2-40B4-BE49-F238E27FC236}">
                <a16:creationId xmlns:a16="http://schemas.microsoft.com/office/drawing/2014/main" id="{0C0A86DE-D761-B10E-A52F-BB25150F9FA7}"/>
              </a:ext>
            </a:extLst>
          </p:cNvPr>
          <p:cNvGraphicFramePr>
            <a:graphicFrameLocks noGrp="1"/>
          </p:cNvGraphicFramePr>
          <p:nvPr>
            <p:extLst>
              <p:ext uri="{D42A27DB-BD31-4B8C-83A1-F6EECF244321}">
                <p14:modId xmlns:p14="http://schemas.microsoft.com/office/powerpoint/2010/main" val="143174575"/>
              </p:ext>
            </p:extLst>
          </p:nvPr>
        </p:nvGraphicFramePr>
        <p:xfrm>
          <a:off x="1" y="1039888"/>
          <a:ext cx="5947463" cy="5721513"/>
        </p:xfrm>
        <a:graphic>
          <a:graphicData uri="http://schemas.openxmlformats.org/drawingml/2006/table">
            <a:tbl>
              <a:tblPr firstRow="1" bandRow="1">
                <a:tableStyleId>{E8034E78-7F5D-4C2E-B375-FC64B27BC917}</a:tableStyleId>
              </a:tblPr>
              <a:tblGrid>
                <a:gridCol w="3612887">
                  <a:extLst>
                    <a:ext uri="{9D8B030D-6E8A-4147-A177-3AD203B41FA5}">
                      <a16:colId xmlns:a16="http://schemas.microsoft.com/office/drawing/2014/main" val="2185056562"/>
                    </a:ext>
                  </a:extLst>
                </a:gridCol>
                <a:gridCol w="583644">
                  <a:extLst>
                    <a:ext uri="{9D8B030D-6E8A-4147-A177-3AD203B41FA5}">
                      <a16:colId xmlns:a16="http://schemas.microsoft.com/office/drawing/2014/main" val="2846353005"/>
                    </a:ext>
                  </a:extLst>
                </a:gridCol>
                <a:gridCol w="583644">
                  <a:extLst>
                    <a:ext uri="{9D8B030D-6E8A-4147-A177-3AD203B41FA5}">
                      <a16:colId xmlns:a16="http://schemas.microsoft.com/office/drawing/2014/main" val="2823910693"/>
                    </a:ext>
                  </a:extLst>
                </a:gridCol>
                <a:gridCol w="583644">
                  <a:extLst>
                    <a:ext uri="{9D8B030D-6E8A-4147-A177-3AD203B41FA5}">
                      <a16:colId xmlns:a16="http://schemas.microsoft.com/office/drawing/2014/main" val="1107666545"/>
                    </a:ext>
                  </a:extLst>
                </a:gridCol>
                <a:gridCol w="583644">
                  <a:extLst>
                    <a:ext uri="{9D8B030D-6E8A-4147-A177-3AD203B41FA5}">
                      <a16:colId xmlns:a16="http://schemas.microsoft.com/office/drawing/2014/main" val="1871030265"/>
                    </a:ext>
                  </a:extLst>
                </a:gridCol>
              </a:tblGrid>
              <a:tr h="354931">
                <a:tc>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fr-FR" sz="1700" dirty="0">
                          <a:latin typeface="Calibri" panose="020F0502020204030204" pitchFamily="34" charset="0"/>
                          <a:cs typeface="Calibri" panose="020F0502020204030204" pitchFamily="34" charset="0"/>
                        </a:rPr>
                        <a:t>World</a:t>
                      </a: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en-GB" sz="1700" dirty="0">
                          <a:latin typeface="Calibri" panose="020F0502020204030204" pitchFamily="34" charset="0"/>
                          <a:cs typeface="Calibri" panose="020F0502020204030204" pitchFamily="34" charset="0"/>
                        </a:rPr>
                        <a:t>Region</a:t>
                      </a: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pPr algn="ct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13414724"/>
                  </a:ext>
                </a:extLst>
              </a:tr>
              <a:tr h="354931">
                <a:tc>
                  <a:txBody>
                    <a:bodyPr/>
                    <a:lstStyle/>
                    <a:p>
                      <a:r>
                        <a:rPr lang="fr-FR" sz="1700" dirty="0">
                          <a:latin typeface="Calibri" panose="020F0502020204030204" pitchFamily="34" charset="0"/>
                          <a:cs typeface="Calibri" panose="020F0502020204030204" pitchFamily="34" charset="0"/>
                        </a:rPr>
                        <a:t>Informal </a:t>
                      </a:r>
                      <a:r>
                        <a:rPr lang="fr-FR" sz="1700" dirty="0" err="1">
                          <a:latin typeface="Calibri" panose="020F0502020204030204" pitchFamily="34" charset="0"/>
                          <a:cs typeface="Calibri" panose="020F0502020204030204" pitchFamily="34" charset="0"/>
                        </a:rPr>
                        <a:t>employment</a:t>
                      </a:r>
                      <a:r>
                        <a:rPr lang="fr-FR" sz="1700" dirty="0">
                          <a:latin typeface="Calibri" panose="020F0502020204030204" pitchFamily="34" charset="0"/>
                          <a:cs typeface="Calibri" panose="020F0502020204030204" pitchFamily="34" charset="0"/>
                        </a:rPr>
                        <a:t> </a:t>
                      </a:r>
                      <a:r>
                        <a:rPr lang="fr-FR" sz="1700" dirty="0" err="1">
                          <a:latin typeface="Calibri" panose="020F0502020204030204" pitchFamily="34" charset="0"/>
                          <a:cs typeface="Calibri" panose="020F0502020204030204" pitchFamily="34" charset="0"/>
                        </a:rPr>
                        <a:t>is</a:t>
                      </a:r>
                      <a:r>
                        <a:rPr lang="fr-FR" sz="1700" dirty="0">
                          <a:latin typeface="Calibri" panose="020F0502020204030204" pitchFamily="34" charset="0"/>
                          <a:cs typeface="Calibri" panose="020F0502020204030204" pitchFamily="34" charset="0"/>
                        </a:rPr>
                        <a:t>…</a:t>
                      </a:r>
                      <a:endParaRPr lang="en-GB" sz="17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83100018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800" b="1" i="0" u="none" strike="noStrike" kern="1200" cap="none" spc="0" normalizeH="0" baseline="0" noProof="0" dirty="0">
                          <a:ln>
                            <a:noFill/>
                          </a:ln>
                          <a:solidFill>
                            <a:schemeClr val="bg2">
                              <a:lumMod val="10000"/>
                            </a:schemeClr>
                          </a:solidFill>
                          <a:effectLst/>
                          <a:uLnTx/>
                          <a:uFillTx/>
                          <a:latin typeface="Calibri" panose="020F0502020204030204" pitchFamily="34" charset="0"/>
                          <a:cs typeface="Calibri" panose="020F0502020204030204" pitchFamily="34" charset="0"/>
                        </a:rPr>
                        <a:t>A greater source of employment for women than for men</a:t>
                      </a:r>
                      <a:endParaRPr lang="en-GB" sz="1800" b="1" dirty="0">
                        <a:solidFill>
                          <a:schemeClr val="bg2">
                            <a:lumMod val="1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674429"/>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Higher among young workers and senior workers</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130253"/>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Null or negligible among high educated workers</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239726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The informal economy tends to absorb people with low-education</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513287"/>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Higher among independent workers compared to wage workers</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600436"/>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Independent workers make up the majority of informal employment</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21884"/>
                  </a:ext>
                </a:extLst>
              </a:tr>
              <a:tr h="799514">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Workers in large enterprises are “safe” &amp; protected against the risk of being informally employed</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3151069"/>
                  </a:ext>
                </a:extLst>
              </a:tr>
              <a:tr h="749610">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noProof="0" dirty="0">
                          <a:solidFill>
                            <a:schemeClr val="bg1">
                              <a:lumMod val="50000"/>
                            </a:schemeClr>
                          </a:solidFill>
                          <a:latin typeface="Calibri" panose="020F0502020204030204" pitchFamily="34" charset="0"/>
                          <a:cs typeface="Calibri" panose="020F0502020204030204" pitchFamily="34" charset="0"/>
                        </a:rPr>
                        <a:t>Agriculture, domestic work &amp; construction tend to be highly informal</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139004"/>
                  </a:ext>
                </a:extLst>
              </a:tr>
            </a:tbl>
          </a:graphicData>
        </a:graphic>
      </p:graphicFrame>
      <p:pic>
        <p:nvPicPr>
          <p:cNvPr id="4" name="Picture 3">
            <a:extLst>
              <a:ext uri="{FF2B5EF4-FFF2-40B4-BE49-F238E27FC236}">
                <a16:creationId xmlns:a16="http://schemas.microsoft.com/office/drawing/2014/main" id="{85CC4C98-5404-9FD1-2162-223E6C6C71F3}"/>
              </a:ext>
            </a:extLst>
          </p:cNvPr>
          <p:cNvPicPr>
            <a:picLocks noChangeAspect="1"/>
          </p:cNvPicPr>
          <p:nvPr/>
        </p:nvPicPr>
        <p:blipFill>
          <a:blip r:embed="rId8"/>
          <a:stretch>
            <a:fillRect/>
          </a:stretch>
        </p:blipFill>
        <p:spPr>
          <a:xfrm>
            <a:off x="6242557" y="1855881"/>
            <a:ext cx="5654348" cy="4085892"/>
          </a:xfrm>
          <a:prstGeom prst="rect">
            <a:avLst/>
          </a:prstGeom>
        </p:spPr>
      </p:pic>
      <p:sp>
        <p:nvSpPr>
          <p:cNvPr id="5" name="Rectangle 4">
            <a:extLst>
              <a:ext uri="{FF2B5EF4-FFF2-40B4-BE49-F238E27FC236}">
                <a16:creationId xmlns:a16="http://schemas.microsoft.com/office/drawing/2014/main" id="{064852F6-B3C5-54FB-DEB5-D62D2268F848}"/>
              </a:ext>
            </a:extLst>
          </p:cNvPr>
          <p:cNvSpPr/>
          <p:nvPr/>
        </p:nvSpPr>
        <p:spPr>
          <a:xfrm>
            <a:off x="3876496" y="4866972"/>
            <a:ext cx="2002952" cy="107480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badi"/>
                <a:ea typeface="+mn-ea"/>
                <a:cs typeface="+mn-cs"/>
              </a:rPr>
              <a:t>See</a:t>
            </a:r>
            <a:r>
              <a:rPr kumimoji="0" lang="fr-FR" sz="1800" b="0" i="0" u="none" strike="noStrike" kern="1200" cap="none" spc="0" normalizeH="0" baseline="0" noProof="0" dirty="0">
                <a:ln>
                  <a:noFill/>
                </a:ln>
                <a:solidFill>
                  <a:srgbClr val="FFFFFF"/>
                </a:solidFill>
                <a:effectLst/>
                <a:uLnTx/>
                <a:uFillTx/>
                <a:latin typeface="Abadi"/>
                <a:ea typeface="+mn-ea"/>
                <a:cs typeface="+mn-cs"/>
              </a:rPr>
              <a:t> </a:t>
            </a:r>
            <a:r>
              <a:rPr kumimoji="0" lang="fr-FR" sz="2000" b="1" i="0" u="none" strike="noStrike" kern="1200" cap="none" spc="0" normalizeH="0" baseline="0" noProof="0" dirty="0" err="1">
                <a:ln>
                  <a:noFill/>
                </a:ln>
                <a:solidFill>
                  <a:srgbClr val="A1FDFB"/>
                </a:solidFill>
                <a:effectLst/>
                <a:uLnTx/>
                <a:uFillTx/>
                <a:latin typeface="Abadi"/>
                <a:ea typeface="+mn-ea"/>
                <a:cs typeface="+mn-cs"/>
              </a:rPr>
              <a:t>indicator</a:t>
            </a:r>
            <a:r>
              <a:rPr kumimoji="0" lang="fr-FR" sz="2000" b="1" i="0" u="none" strike="noStrike" kern="1200" cap="none" spc="0" normalizeH="0" baseline="0" noProof="0" dirty="0">
                <a:ln>
                  <a:noFill/>
                </a:ln>
                <a:solidFill>
                  <a:srgbClr val="A1FDFB"/>
                </a:solidFill>
                <a:effectLst/>
                <a:uLnTx/>
                <a:uFillTx/>
                <a:latin typeface="Abadi"/>
                <a:ea typeface="+mn-ea"/>
                <a:cs typeface="+mn-cs"/>
              </a:rPr>
              <a:t> 1 </a:t>
            </a:r>
            <a:r>
              <a:rPr kumimoji="0" lang="fr-FR" sz="1800" b="0" i="0" u="none" strike="noStrike" kern="1200" cap="none" spc="0" normalizeH="0" baseline="0" noProof="0" dirty="0">
                <a:ln>
                  <a:noFill/>
                </a:ln>
                <a:solidFill>
                  <a:srgbClr val="FFFFFF"/>
                </a:solidFill>
                <a:effectLst/>
                <a:uLnTx/>
                <a:uFillTx/>
                <a:latin typeface="Abadi"/>
                <a:ea typeface="+mn-ea"/>
                <a:cs typeface="+mn-cs"/>
              </a:rPr>
              <a:t>in Country profiles</a:t>
            </a:r>
            <a:endParaRPr kumimoji="0" lang="en-GB" sz="1800" b="0" i="0" u="none" strike="noStrike" kern="1200" cap="none" spc="0" normalizeH="0" baseline="0" noProof="0" dirty="0">
              <a:ln>
                <a:noFill/>
              </a:ln>
              <a:solidFill>
                <a:srgbClr val="FFFFFF"/>
              </a:solidFill>
              <a:effectLst/>
              <a:uLnTx/>
              <a:uFillTx/>
              <a:latin typeface="Abadi"/>
              <a:ea typeface="+mn-ea"/>
              <a:cs typeface="+mn-cs"/>
            </a:endParaRPr>
          </a:p>
        </p:txBody>
      </p:sp>
      <p:sp>
        <p:nvSpPr>
          <p:cNvPr id="6" name="ZoneTexte 5">
            <a:extLst>
              <a:ext uri="{FF2B5EF4-FFF2-40B4-BE49-F238E27FC236}">
                <a16:creationId xmlns:a16="http://schemas.microsoft.com/office/drawing/2014/main" id="{421D3AB2-D728-89F3-A2D9-0C258E14F7CB}"/>
              </a:ext>
            </a:extLst>
          </p:cNvPr>
          <p:cNvSpPr txBox="1"/>
          <p:nvPr/>
        </p:nvSpPr>
        <p:spPr>
          <a:xfrm>
            <a:off x="3866150" y="6096146"/>
            <a:ext cx="2002952"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3. Exposure to informality</a:t>
            </a:r>
          </a:p>
        </p:txBody>
      </p:sp>
    </p:spTree>
    <p:extLst>
      <p:ext uri="{BB962C8B-B14F-4D97-AF65-F5344CB8AC3E}">
        <p14:creationId xmlns:p14="http://schemas.microsoft.com/office/powerpoint/2010/main" val="320694740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wipe(down)">
                                      <p:cBhvr>
                                        <p:cTn id="7" dur="500"/>
                                        <p:tgtEl>
                                          <p:spTgt spid="37889"/>
                                        </p:tgtEl>
                                      </p:cBhvr>
                                    </p:animEffect>
                                  </p:childTnLst>
                                </p:cTn>
                              </p:par>
                              <p:par>
                                <p:cTn id="8" presetID="22" presetClass="entr" presetSubtype="4" fill="hold" nodeType="withEffect">
                                  <p:stCondLst>
                                    <p:cond delay="0"/>
                                  </p:stCondLst>
                                  <p:childTnLst>
                                    <p:set>
                                      <p:cBhvr>
                                        <p:cTn id="9" dur="1" fill="hold">
                                          <p:stCondLst>
                                            <p:cond delay="0"/>
                                          </p:stCondLst>
                                        </p:cTn>
                                        <p:tgtEl>
                                          <p:spTgt spid="37894"/>
                                        </p:tgtEl>
                                        <p:attrNameLst>
                                          <p:attrName>style.visibility</p:attrName>
                                        </p:attrNameLst>
                                      </p:cBhvr>
                                      <p:to>
                                        <p:strVal val="visible"/>
                                      </p:to>
                                    </p:set>
                                    <p:animEffect transition="in" filter="wipe(down)">
                                      <p:cBhvr>
                                        <p:cTn id="10" dur="500"/>
                                        <p:tgtEl>
                                          <p:spTgt spid="3789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2782" y="177079"/>
            <a:ext cx="11406436" cy="1020305"/>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According to you, who are the workers the most exposed to and/or the most represented in informal employment (world, region or country)</a:t>
            </a:r>
            <a:r>
              <a:rPr lang="en-GB" sz="3200" dirty="0">
                <a:solidFill>
                  <a:srgbClr val="FF0000"/>
                </a:solidFill>
                <a:latin typeface="Calibri" panose="020F0502020204030204" pitchFamily="34" charset="0"/>
                <a:cs typeface="Calibri" panose="020F0502020204030204" pitchFamily="34" charset="0"/>
              </a:rPr>
              <a:t>?</a:t>
            </a:r>
            <a:endParaRPr lang="en-GB" sz="3200" b="0" dirty="0">
              <a:solidFill>
                <a:srgbClr val="166E9A"/>
              </a:solidFill>
              <a:latin typeface="Calibri" panose="020F0502020204030204" pitchFamily="34" charset="0"/>
              <a:cs typeface="Calibri" panose="020F0502020204030204" pitchFamily="34" charset="0"/>
            </a:endParaRPr>
          </a:p>
        </p:txBody>
      </p:sp>
      <p:sp>
        <p:nvSpPr>
          <p:cNvPr id="12" name="object 18">
            <a:extLst>
              <a:ext uri="{FF2B5EF4-FFF2-40B4-BE49-F238E27FC236}">
                <a16:creationId xmlns:a16="http://schemas.microsoft.com/office/drawing/2014/main" id="{4B71AC19-DA66-73EB-983C-CA5294B6F5A5}"/>
              </a:ext>
            </a:extLst>
          </p:cNvPr>
          <p:cNvSpPr txBox="1"/>
          <p:nvPr/>
        </p:nvSpPr>
        <p:spPr>
          <a:xfrm>
            <a:off x="6456040" y="1218880"/>
            <a:ext cx="5511519" cy="571310"/>
          </a:xfrm>
          <a:prstGeom prst="rect">
            <a:avLst/>
          </a:prstGeom>
        </p:spPr>
        <p:txBody>
          <a:bodyPr vert="horz" wrap="square" lIns="0" tIns="108585" rIns="0" bIns="0" rtlCol="0">
            <a:spAutoFit/>
          </a:bodyPr>
          <a:lstStyle/>
          <a:p>
            <a:pPr marL="285750" marR="0" lvl="0" indent="-285750" algn="l" defTabSz="914400"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fr-FR" sz="1600" b="0" i="0" u="none" strike="noStrike" kern="1200" cap="none" spc="0" normalizeH="0" baseline="0" noProof="0" dirty="0">
                <a:ln>
                  <a:noFill/>
                </a:ln>
                <a:solidFill>
                  <a:srgbClr val="166E9A"/>
                </a:solidFill>
                <a:effectLst/>
                <a:uLnTx/>
                <a:uFillTx/>
                <a:latin typeface="Noto Sans"/>
                <a:ea typeface="+mn-ea"/>
                <a:cs typeface="Noto Sans"/>
              </a:rPr>
              <a:t>Incidence of </a:t>
            </a:r>
            <a:r>
              <a:rPr kumimoji="0" lang="fr-FR" sz="1600" b="0" i="0" u="none" strike="noStrike" kern="1200" cap="none" spc="0" normalizeH="0" baseline="0" noProof="0" dirty="0" err="1">
                <a:ln>
                  <a:noFill/>
                </a:ln>
                <a:solidFill>
                  <a:srgbClr val="166E9A"/>
                </a:solidFill>
                <a:effectLst/>
                <a:uLnTx/>
                <a:uFillTx/>
                <a:latin typeface="Noto Sans"/>
                <a:ea typeface="+mn-ea"/>
                <a:cs typeface="Noto Sans"/>
              </a:rPr>
              <a:t>informal</a:t>
            </a:r>
            <a:r>
              <a:rPr kumimoji="0" lang="fr-FR" sz="1600" b="0" i="0" u="none" strike="noStrike" kern="1200" cap="none" spc="0" normalizeH="0" baseline="0" noProof="0" dirty="0">
                <a:ln>
                  <a:noFill/>
                </a:ln>
                <a:solidFill>
                  <a:srgbClr val="166E9A"/>
                </a:solidFill>
                <a:effectLst/>
                <a:uLnTx/>
                <a:uFillTx/>
                <a:latin typeface="Noto Sans"/>
                <a:ea typeface="+mn-ea"/>
                <a:cs typeface="Noto Sans"/>
              </a:rPr>
              <a:t> </a:t>
            </a:r>
            <a:r>
              <a:rPr kumimoji="0" lang="fr-FR" sz="1600" b="0" i="0" u="none" strike="noStrike" kern="1200" cap="none" spc="0" normalizeH="0" baseline="0" noProof="0" dirty="0" err="1">
                <a:ln>
                  <a:noFill/>
                </a:ln>
                <a:solidFill>
                  <a:srgbClr val="166E9A"/>
                </a:solidFill>
                <a:effectLst/>
                <a:uLnTx/>
                <a:uFillTx/>
                <a:latin typeface="Noto Sans"/>
                <a:ea typeface="+mn-ea"/>
                <a:cs typeface="Noto Sans"/>
              </a:rPr>
              <a:t>employment</a:t>
            </a:r>
            <a:r>
              <a:rPr kumimoji="0" lang="fr-FR" sz="1600" b="0" i="0" u="none" strike="noStrike" kern="1200" cap="none" spc="0" normalizeH="0" baseline="0" noProof="0" dirty="0">
                <a:ln>
                  <a:noFill/>
                </a:ln>
                <a:solidFill>
                  <a:srgbClr val="166E9A"/>
                </a:solidFill>
                <a:effectLst/>
                <a:uLnTx/>
                <a:uFillTx/>
                <a:latin typeface="Noto Sans"/>
                <a:ea typeface="+mn-ea"/>
                <a:cs typeface="Noto Sans"/>
              </a:rPr>
              <a:t> by </a:t>
            </a:r>
            <a:r>
              <a:rPr kumimoji="0" lang="fr-FR" sz="1600" b="1" i="0" u="none" strike="noStrike" kern="1200" cap="none" spc="0" normalizeH="0" baseline="0" noProof="0" dirty="0" err="1">
                <a:ln>
                  <a:noFill/>
                </a:ln>
                <a:solidFill>
                  <a:srgbClr val="166E9A"/>
                </a:solidFill>
                <a:effectLst/>
                <a:uLnTx/>
                <a:uFillTx/>
                <a:latin typeface="Noto Sans"/>
                <a:ea typeface="+mn-ea"/>
                <a:cs typeface="Noto Sans"/>
              </a:rPr>
              <a:t>age</a:t>
            </a:r>
            <a:r>
              <a:rPr kumimoji="0" lang="fr-FR" sz="1600" b="0" i="0" u="none" strike="noStrike" kern="1200" cap="none" spc="0" normalizeH="0" baseline="0" noProof="0" dirty="0">
                <a:ln>
                  <a:noFill/>
                </a:ln>
                <a:solidFill>
                  <a:srgbClr val="166E9A"/>
                </a:solidFill>
                <a:effectLst/>
                <a:uLnTx/>
                <a:uFillTx/>
                <a:latin typeface="Noto Sans"/>
                <a:ea typeface="+mn-ea"/>
                <a:cs typeface="Noto Sans"/>
              </a:rPr>
              <a:t> </a:t>
            </a:r>
            <a:r>
              <a:rPr kumimoji="0" lang="fr-FR" sz="1400" b="0" i="0" u="none" strike="noStrike" kern="1200" cap="none" spc="0" normalizeH="0" baseline="0" noProof="0" dirty="0">
                <a:ln>
                  <a:noFill/>
                </a:ln>
                <a:solidFill>
                  <a:srgbClr val="166E9A"/>
                </a:solidFill>
                <a:effectLst/>
                <a:uLnTx/>
                <a:uFillTx/>
                <a:latin typeface="Noto Sans"/>
                <a:ea typeface="+mn-ea"/>
                <a:cs typeface="Noto Sans"/>
              </a:rPr>
              <a:t>(World, Asia and the Pacific</a:t>
            </a:r>
            <a:r>
              <a:rPr lang="fr-FR" sz="1400" dirty="0">
                <a:solidFill>
                  <a:srgbClr val="166E9A"/>
                </a:solidFill>
                <a:latin typeface="Noto Sans"/>
                <a:cs typeface="Noto Sans"/>
              </a:rPr>
              <a:t> and </a:t>
            </a:r>
            <a:r>
              <a:rPr lang="fr-FR" sz="1400" dirty="0" err="1">
                <a:solidFill>
                  <a:srgbClr val="166E9A"/>
                </a:solidFill>
                <a:latin typeface="Noto Sans"/>
                <a:cs typeface="Noto Sans"/>
              </a:rPr>
              <a:t>subregions</a:t>
            </a:r>
            <a:r>
              <a:rPr kumimoji="0" lang="fr-FR" sz="1200" b="0" i="0" u="none" strike="noStrike" kern="1200" cap="none" spc="0" normalizeH="0" baseline="0" noProof="0" dirty="0">
                <a:ln>
                  <a:noFill/>
                </a:ln>
                <a:solidFill>
                  <a:srgbClr val="166E9A"/>
                </a:solidFill>
                <a:effectLst/>
                <a:uLnTx/>
                <a:uFillTx/>
                <a:latin typeface="Noto Sans"/>
                <a:ea typeface="+mn-ea"/>
                <a:cs typeface="Noto Sans"/>
              </a:rPr>
              <a:t>)</a:t>
            </a:r>
            <a:endParaRPr kumimoji="0" lang="es-ES" sz="1400" b="0" i="0" u="none" strike="noStrike" kern="1200" cap="none" spc="0" normalizeH="0" baseline="0" noProof="0" dirty="0">
              <a:ln>
                <a:noFill/>
              </a:ln>
              <a:solidFill>
                <a:srgbClr val="166E9A"/>
              </a:solidFill>
              <a:effectLst/>
              <a:uLnTx/>
              <a:uFillTx/>
              <a:latin typeface="Noto Sans"/>
              <a:ea typeface="+mn-ea"/>
              <a:cs typeface="Noto Sans"/>
            </a:endParaRPr>
          </a:p>
        </p:txBody>
      </p:sp>
      <p:sp>
        <p:nvSpPr>
          <p:cNvPr id="16" name="TextBox 15">
            <a:extLst>
              <a:ext uri="{FF2B5EF4-FFF2-40B4-BE49-F238E27FC236}">
                <a16:creationId xmlns:a16="http://schemas.microsoft.com/office/drawing/2014/main" id="{9C491878-A7C3-05AA-6C42-ED8E313E9B4D}"/>
              </a:ext>
            </a:extLst>
          </p:cNvPr>
          <p:cNvSpPr txBox="1"/>
          <p:nvPr/>
        </p:nvSpPr>
        <p:spPr>
          <a:xfrm>
            <a:off x="4223792" y="2492896"/>
            <a:ext cx="401514"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graphicFrame>
        <p:nvGraphicFramePr>
          <p:cNvPr id="2" name="Table 20">
            <a:extLst>
              <a:ext uri="{FF2B5EF4-FFF2-40B4-BE49-F238E27FC236}">
                <a16:creationId xmlns:a16="http://schemas.microsoft.com/office/drawing/2014/main" id="{02861DD5-15FA-BA51-A0C2-8B75ACCDEB08}"/>
              </a:ext>
            </a:extLst>
          </p:cNvPr>
          <p:cNvGraphicFramePr>
            <a:graphicFrameLocks noGrp="1"/>
          </p:cNvGraphicFramePr>
          <p:nvPr>
            <p:extLst>
              <p:ext uri="{D42A27DB-BD31-4B8C-83A1-F6EECF244321}">
                <p14:modId xmlns:p14="http://schemas.microsoft.com/office/powerpoint/2010/main" val="3407585531"/>
              </p:ext>
            </p:extLst>
          </p:nvPr>
        </p:nvGraphicFramePr>
        <p:xfrm>
          <a:off x="1" y="1039888"/>
          <a:ext cx="5947463" cy="5721513"/>
        </p:xfrm>
        <a:graphic>
          <a:graphicData uri="http://schemas.openxmlformats.org/drawingml/2006/table">
            <a:tbl>
              <a:tblPr firstRow="1" bandRow="1">
                <a:tableStyleId>{E8034E78-7F5D-4C2E-B375-FC64B27BC917}</a:tableStyleId>
              </a:tblPr>
              <a:tblGrid>
                <a:gridCol w="3612887">
                  <a:extLst>
                    <a:ext uri="{9D8B030D-6E8A-4147-A177-3AD203B41FA5}">
                      <a16:colId xmlns:a16="http://schemas.microsoft.com/office/drawing/2014/main" val="2185056562"/>
                    </a:ext>
                  </a:extLst>
                </a:gridCol>
                <a:gridCol w="583644">
                  <a:extLst>
                    <a:ext uri="{9D8B030D-6E8A-4147-A177-3AD203B41FA5}">
                      <a16:colId xmlns:a16="http://schemas.microsoft.com/office/drawing/2014/main" val="2846353005"/>
                    </a:ext>
                  </a:extLst>
                </a:gridCol>
                <a:gridCol w="583644">
                  <a:extLst>
                    <a:ext uri="{9D8B030D-6E8A-4147-A177-3AD203B41FA5}">
                      <a16:colId xmlns:a16="http://schemas.microsoft.com/office/drawing/2014/main" val="2823910693"/>
                    </a:ext>
                  </a:extLst>
                </a:gridCol>
                <a:gridCol w="583644">
                  <a:extLst>
                    <a:ext uri="{9D8B030D-6E8A-4147-A177-3AD203B41FA5}">
                      <a16:colId xmlns:a16="http://schemas.microsoft.com/office/drawing/2014/main" val="1107666545"/>
                    </a:ext>
                  </a:extLst>
                </a:gridCol>
                <a:gridCol w="583644">
                  <a:extLst>
                    <a:ext uri="{9D8B030D-6E8A-4147-A177-3AD203B41FA5}">
                      <a16:colId xmlns:a16="http://schemas.microsoft.com/office/drawing/2014/main" val="1871030265"/>
                    </a:ext>
                  </a:extLst>
                </a:gridCol>
              </a:tblGrid>
              <a:tr h="354931">
                <a:tc>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fr-FR" sz="1700" dirty="0">
                          <a:latin typeface="Calibri" panose="020F0502020204030204" pitchFamily="34" charset="0"/>
                          <a:cs typeface="Calibri" panose="020F0502020204030204" pitchFamily="34" charset="0"/>
                        </a:rPr>
                        <a:t>World</a:t>
                      </a: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en-GB" sz="1700" dirty="0">
                          <a:latin typeface="Calibri" panose="020F0502020204030204" pitchFamily="34" charset="0"/>
                          <a:cs typeface="Calibri" panose="020F0502020204030204" pitchFamily="34" charset="0"/>
                        </a:rPr>
                        <a:t>Region</a:t>
                      </a: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pPr algn="ct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13414724"/>
                  </a:ext>
                </a:extLst>
              </a:tr>
              <a:tr h="354931">
                <a:tc>
                  <a:txBody>
                    <a:bodyPr/>
                    <a:lstStyle/>
                    <a:p>
                      <a:r>
                        <a:rPr lang="fr-FR" sz="1700" dirty="0">
                          <a:latin typeface="Calibri" panose="020F0502020204030204" pitchFamily="34" charset="0"/>
                          <a:cs typeface="Calibri" panose="020F0502020204030204" pitchFamily="34" charset="0"/>
                        </a:rPr>
                        <a:t>Informal </a:t>
                      </a:r>
                      <a:r>
                        <a:rPr lang="fr-FR" sz="1700" dirty="0" err="1">
                          <a:latin typeface="Calibri" panose="020F0502020204030204" pitchFamily="34" charset="0"/>
                          <a:cs typeface="Calibri" panose="020F0502020204030204" pitchFamily="34" charset="0"/>
                        </a:rPr>
                        <a:t>employment</a:t>
                      </a:r>
                      <a:r>
                        <a:rPr lang="fr-FR" sz="1700" dirty="0">
                          <a:latin typeface="Calibri" panose="020F0502020204030204" pitchFamily="34" charset="0"/>
                          <a:cs typeface="Calibri" panose="020F0502020204030204" pitchFamily="34" charset="0"/>
                        </a:rPr>
                        <a:t> </a:t>
                      </a:r>
                      <a:r>
                        <a:rPr lang="fr-FR" sz="1700" dirty="0" err="1">
                          <a:latin typeface="Calibri" panose="020F0502020204030204" pitchFamily="34" charset="0"/>
                          <a:cs typeface="Calibri" panose="020F0502020204030204" pitchFamily="34" charset="0"/>
                        </a:rPr>
                        <a:t>is</a:t>
                      </a:r>
                      <a:r>
                        <a:rPr lang="fr-FR" sz="1700" dirty="0">
                          <a:latin typeface="Calibri" panose="020F0502020204030204" pitchFamily="34" charset="0"/>
                          <a:cs typeface="Calibri" panose="020F0502020204030204" pitchFamily="34" charset="0"/>
                        </a:rPr>
                        <a:t>…</a:t>
                      </a:r>
                      <a:endParaRPr lang="en-GB" sz="17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83100018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A greater source of employment for women than for men</a:t>
                      </a:r>
                      <a:endParaRPr kumimoji="0" lang="en-GB" sz="1600" b="0" i="0" u="none" strike="noStrike" kern="1200" cap="none" spc="0" normalizeH="0" baseline="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674429"/>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8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Higher among young workers and senior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130253"/>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Null or negligible among high educated workers</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239726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The informal economy tends to absorb people with low-education</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513287"/>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Higher among independent workers compared to wage workers</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600436"/>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Independent workers make up the majority of informal employment</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21884"/>
                  </a:ext>
                </a:extLst>
              </a:tr>
              <a:tr h="799514">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Workers in large enterprises are “safe” &amp; protected against the risk of being informally employed</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3151069"/>
                  </a:ext>
                </a:extLst>
              </a:tr>
              <a:tr h="749610">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noProof="0" dirty="0">
                          <a:solidFill>
                            <a:schemeClr val="bg1">
                              <a:lumMod val="50000"/>
                            </a:schemeClr>
                          </a:solidFill>
                          <a:latin typeface="Calibri" panose="020F0502020204030204" pitchFamily="34" charset="0"/>
                          <a:cs typeface="Calibri" panose="020F0502020204030204" pitchFamily="34" charset="0"/>
                        </a:rPr>
                        <a:t>Agriculture, domestic work &amp; construction tend to be highly informal</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139004"/>
                  </a:ext>
                </a:extLst>
              </a:tr>
            </a:tbl>
          </a:graphicData>
        </a:graphic>
      </p:graphicFrame>
      <p:sp>
        <p:nvSpPr>
          <p:cNvPr id="11" name="Rectangle 10">
            <a:extLst>
              <a:ext uri="{FF2B5EF4-FFF2-40B4-BE49-F238E27FC236}">
                <a16:creationId xmlns:a16="http://schemas.microsoft.com/office/drawing/2014/main" id="{2D2E85DE-F2BD-22B2-C972-E81F7984E59F}"/>
              </a:ext>
            </a:extLst>
          </p:cNvPr>
          <p:cNvSpPr/>
          <p:nvPr/>
        </p:nvSpPr>
        <p:spPr>
          <a:xfrm>
            <a:off x="3866150" y="4873091"/>
            <a:ext cx="2002952" cy="107480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badi"/>
                <a:ea typeface="+mn-ea"/>
                <a:cs typeface="+mn-cs"/>
              </a:rPr>
              <a:t>See</a:t>
            </a:r>
            <a:r>
              <a:rPr kumimoji="0" lang="fr-FR" sz="1800" b="0" i="0" u="none" strike="noStrike" kern="1200" cap="none" spc="0" normalizeH="0" baseline="0" noProof="0" dirty="0">
                <a:ln>
                  <a:noFill/>
                </a:ln>
                <a:solidFill>
                  <a:srgbClr val="FFFFFF"/>
                </a:solidFill>
                <a:effectLst/>
                <a:uLnTx/>
                <a:uFillTx/>
                <a:latin typeface="Abadi"/>
                <a:ea typeface="+mn-ea"/>
                <a:cs typeface="+mn-cs"/>
              </a:rPr>
              <a:t> </a:t>
            </a:r>
            <a:r>
              <a:rPr kumimoji="0" lang="fr-FR" sz="2000" b="1" i="0" u="none" strike="noStrike" kern="1200" cap="none" spc="0" normalizeH="0" baseline="0" noProof="0" dirty="0" err="1">
                <a:ln>
                  <a:noFill/>
                </a:ln>
                <a:solidFill>
                  <a:srgbClr val="A1FDFB"/>
                </a:solidFill>
                <a:effectLst/>
                <a:uLnTx/>
                <a:uFillTx/>
                <a:latin typeface="Abadi"/>
                <a:ea typeface="+mn-ea"/>
                <a:cs typeface="+mn-cs"/>
              </a:rPr>
              <a:t>indicator</a:t>
            </a:r>
            <a:r>
              <a:rPr kumimoji="0" lang="fr-FR" sz="2000" b="1" i="0" u="none" strike="noStrike" kern="1200" cap="none" spc="0" normalizeH="0" baseline="0" noProof="0" dirty="0">
                <a:ln>
                  <a:noFill/>
                </a:ln>
                <a:solidFill>
                  <a:srgbClr val="A1FDFB"/>
                </a:solidFill>
                <a:effectLst/>
                <a:uLnTx/>
                <a:uFillTx/>
                <a:latin typeface="Abadi"/>
                <a:ea typeface="+mn-ea"/>
                <a:cs typeface="+mn-cs"/>
              </a:rPr>
              <a:t> 12 </a:t>
            </a:r>
            <a:r>
              <a:rPr kumimoji="0" lang="fr-FR" sz="1800" b="0" i="0" u="none" strike="noStrike" kern="1200" cap="none" spc="0" normalizeH="0" baseline="0" noProof="0" dirty="0">
                <a:ln>
                  <a:noFill/>
                </a:ln>
                <a:solidFill>
                  <a:srgbClr val="FFFFFF"/>
                </a:solidFill>
                <a:effectLst/>
                <a:uLnTx/>
                <a:uFillTx/>
                <a:latin typeface="Abadi"/>
                <a:ea typeface="+mn-ea"/>
                <a:cs typeface="+mn-cs"/>
              </a:rPr>
              <a:t>in Country profiles</a:t>
            </a:r>
            <a:endParaRPr kumimoji="0" lang="en-GB" sz="1800" b="0" i="0" u="none" strike="noStrike" kern="1200" cap="none" spc="0" normalizeH="0" baseline="0" noProof="0" dirty="0">
              <a:ln>
                <a:noFill/>
              </a:ln>
              <a:solidFill>
                <a:srgbClr val="FFFFFF"/>
              </a:solidFill>
              <a:effectLst/>
              <a:uLnTx/>
              <a:uFillTx/>
              <a:latin typeface="Abadi"/>
              <a:ea typeface="+mn-ea"/>
              <a:cs typeface="+mn-cs"/>
            </a:endParaRPr>
          </a:p>
        </p:txBody>
      </p:sp>
      <p:pic>
        <p:nvPicPr>
          <p:cNvPr id="7" name="Picture 6">
            <a:extLst>
              <a:ext uri="{FF2B5EF4-FFF2-40B4-BE49-F238E27FC236}">
                <a16:creationId xmlns:a16="http://schemas.microsoft.com/office/drawing/2014/main" id="{B87CE0FE-F64E-FA18-3C99-EE4C71D784F6}"/>
              </a:ext>
            </a:extLst>
          </p:cNvPr>
          <p:cNvPicPr>
            <a:picLocks noChangeAspect="1"/>
          </p:cNvPicPr>
          <p:nvPr/>
        </p:nvPicPr>
        <p:blipFill>
          <a:blip r:embed="rId3"/>
          <a:stretch>
            <a:fillRect/>
          </a:stretch>
        </p:blipFill>
        <p:spPr>
          <a:xfrm>
            <a:off x="6550327" y="1812829"/>
            <a:ext cx="4968371" cy="4868092"/>
          </a:xfrm>
          <a:prstGeom prst="rect">
            <a:avLst/>
          </a:prstGeom>
        </p:spPr>
      </p:pic>
      <p:sp>
        <p:nvSpPr>
          <p:cNvPr id="10" name="ZoneTexte 5">
            <a:extLst>
              <a:ext uri="{FF2B5EF4-FFF2-40B4-BE49-F238E27FC236}">
                <a16:creationId xmlns:a16="http://schemas.microsoft.com/office/drawing/2014/main" id="{EAF667DF-2449-69A0-9511-3ECDB8D1FD90}"/>
              </a:ext>
            </a:extLst>
          </p:cNvPr>
          <p:cNvSpPr txBox="1"/>
          <p:nvPr/>
        </p:nvSpPr>
        <p:spPr>
          <a:xfrm>
            <a:off x="3866150" y="6096146"/>
            <a:ext cx="2002952"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3. Exposure to informality</a:t>
            </a:r>
          </a:p>
        </p:txBody>
      </p:sp>
    </p:spTree>
    <p:extLst>
      <p:ext uri="{BB962C8B-B14F-4D97-AF65-F5344CB8AC3E}">
        <p14:creationId xmlns:p14="http://schemas.microsoft.com/office/powerpoint/2010/main" val="377819999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2782" y="177079"/>
            <a:ext cx="11406436" cy="1020305"/>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According to you, who are the workers the most exposed to and/or the most represented in informal employment (world, region or country)</a:t>
            </a:r>
            <a:r>
              <a:rPr lang="en-GB" sz="3200" dirty="0">
                <a:solidFill>
                  <a:srgbClr val="FF0000"/>
                </a:solidFill>
                <a:latin typeface="Calibri" panose="020F0502020204030204" pitchFamily="34" charset="0"/>
                <a:cs typeface="Calibri" panose="020F0502020204030204" pitchFamily="34" charset="0"/>
              </a:rPr>
              <a:t>?</a:t>
            </a:r>
            <a:endParaRPr lang="en-GB" sz="3200" b="0" dirty="0">
              <a:solidFill>
                <a:srgbClr val="166E9A"/>
              </a:solidFill>
              <a:latin typeface="Calibri" panose="020F0502020204030204" pitchFamily="34" charset="0"/>
              <a:cs typeface="Calibri" panose="020F0502020204030204" pitchFamily="34" charset="0"/>
            </a:endParaRPr>
          </a:p>
        </p:txBody>
      </p:sp>
      <p:sp>
        <p:nvSpPr>
          <p:cNvPr id="3" name="ZoneTexte 21">
            <a:extLst>
              <a:ext uri="{FF2B5EF4-FFF2-40B4-BE49-F238E27FC236}">
                <a16:creationId xmlns:a16="http://schemas.microsoft.com/office/drawing/2014/main" id="{D572E2F4-5340-B545-B08D-4229DEC9383E}"/>
              </a:ext>
            </a:extLst>
          </p:cNvPr>
          <p:cNvSpPr txBox="1"/>
          <p:nvPr/>
        </p:nvSpPr>
        <p:spPr>
          <a:xfrm>
            <a:off x="6096000" y="1130373"/>
            <a:ext cx="6096000" cy="584775"/>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166E9A"/>
                </a:solidFill>
                <a:effectLst/>
                <a:uLnTx/>
                <a:uFillTx/>
                <a:latin typeface="Noto Sans"/>
                <a:ea typeface="+mn-ea"/>
                <a:cs typeface="Noto Sans"/>
              </a:rPr>
              <a:t>Share of informal employment in total employment by </a:t>
            </a:r>
            <a:r>
              <a:rPr kumimoji="0" lang="en-GB" sz="1600" b="1" i="0" u="none" strike="noStrike" kern="1200" cap="none" spc="0" normalizeH="0" baseline="0" noProof="0" dirty="0">
                <a:ln>
                  <a:noFill/>
                </a:ln>
                <a:solidFill>
                  <a:srgbClr val="166E9A"/>
                </a:solidFill>
                <a:effectLst/>
                <a:uLnTx/>
                <a:uFillTx/>
                <a:latin typeface="Noto Sans"/>
                <a:ea typeface="+mn-ea"/>
                <a:cs typeface="Noto Sans"/>
              </a:rPr>
              <a:t>level of education </a:t>
            </a:r>
            <a:r>
              <a:rPr kumimoji="0" lang="en-GB" sz="1600" b="0" i="0" u="none" strike="noStrike" kern="1200" cap="none" spc="0" normalizeH="0" baseline="0" noProof="0" dirty="0">
                <a:ln>
                  <a:noFill/>
                </a:ln>
                <a:solidFill>
                  <a:srgbClr val="166E9A"/>
                </a:solidFill>
                <a:effectLst/>
                <a:uLnTx/>
                <a:uFillTx/>
                <a:latin typeface="Noto Sans"/>
                <a:ea typeface="+mn-ea"/>
                <a:cs typeface="Noto Sans"/>
              </a:rPr>
              <a:t>| </a:t>
            </a:r>
            <a:r>
              <a:rPr kumimoji="0" lang="fr-FR" sz="1200" b="0" i="0" u="none" strike="noStrike" kern="1200" cap="none" spc="0" normalizeH="0" baseline="0" noProof="0" dirty="0">
                <a:ln>
                  <a:noFill/>
                </a:ln>
                <a:solidFill>
                  <a:srgbClr val="166E9A"/>
                </a:solidFill>
                <a:effectLst/>
                <a:uLnTx/>
                <a:uFillTx/>
                <a:latin typeface="Noto Sans"/>
                <a:ea typeface="+mn-ea"/>
                <a:cs typeface="Noto Sans"/>
              </a:rPr>
              <a:t>(World, Asia and the Pacific) </a:t>
            </a:r>
            <a:r>
              <a:rPr kumimoji="0" lang="en-GB" sz="1600" b="0" i="0" u="none" strike="noStrike" kern="1200" cap="none" spc="0" normalizeH="0" baseline="0" noProof="0" dirty="0">
                <a:ln>
                  <a:noFill/>
                </a:ln>
                <a:solidFill>
                  <a:srgbClr val="166E9A"/>
                </a:solidFill>
                <a:effectLst/>
                <a:uLnTx/>
                <a:uFillTx/>
                <a:latin typeface="Noto Sans"/>
                <a:ea typeface="+mn-ea"/>
                <a:cs typeface="Noto Sans"/>
              </a:rPr>
              <a:t>[</a:t>
            </a:r>
            <a:r>
              <a:rPr kumimoji="0" lang="en-GB" sz="1600" b="0" i="0" u="none" strike="noStrike" kern="1200" cap="none" spc="0" normalizeH="0" baseline="0" noProof="0" dirty="0">
                <a:ln>
                  <a:noFill/>
                </a:ln>
                <a:solidFill>
                  <a:srgbClr val="C00000"/>
                </a:solidFill>
                <a:effectLst/>
                <a:uLnTx/>
                <a:uFillTx/>
                <a:latin typeface="Noto Sans"/>
                <a:ea typeface="+mn-ea"/>
                <a:cs typeface="Noto Sans"/>
              </a:rPr>
              <a:t>1</a:t>
            </a:r>
            <a:r>
              <a:rPr kumimoji="0" lang="en-GB" sz="1600" b="0" i="0" u="none" strike="noStrike" kern="1200" cap="none" spc="0" normalizeH="0" baseline="0" noProof="0" dirty="0">
                <a:ln>
                  <a:noFill/>
                </a:ln>
                <a:solidFill>
                  <a:srgbClr val="166E9A"/>
                </a:solidFill>
                <a:effectLst/>
                <a:uLnTx/>
                <a:uFillTx/>
                <a:latin typeface="Noto Sans"/>
                <a:ea typeface="+mn-ea"/>
                <a:cs typeface="Noto Sans"/>
              </a:rPr>
              <a:t>]</a:t>
            </a:r>
          </a:p>
        </p:txBody>
      </p:sp>
      <p:graphicFrame>
        <p:nvGraphicFramePr>
          <p:cNvPr id="8" name="Table 20">
            <a:extLst>
              <a:ext uri="{FF2B5EF4-FFF2-40B4-BE49-F238E27FC236}">
                <a16:creationId xmlns:a16="http://schemas.microsoft.com/office/drawing/2014/main" id="{F70FB6E7-0995-B8BB-29F1-6CBF4F650BE8}"/>
              </a:ext>
            </a:extLst>
          </p:cNvPr>
          <p:cNvGraphicFramePr>
            <a:graphicFrameLocks noGrp="1"/>
          </p:cNvGraphicFramePr>
          <p:nvPr>
            <p:extLst>
              <p:ext uri="{D42A27DB-BD31-4B8C-83A1-F6EECF244321}">
                <p14:modId xmlns:p14="http://schemas.microsoft.com/office/powerpoint/2010/main" val="3587707957"/>
              </p:ext>
            </p:extLst>
          </p:nvPr>
        </p:nvGraphicFramePr>
        <p:xfrm>
          <a:off x="1" y="1039888"/>
          <a:ext cx="5947463" cy="5721513"/>
        </p:xfrm>
        <a:graphic>
          <a:graphicData uri="http://schemas.openxmlformats.org/drawingml/2006/table">
            <a:tbl>
              <a:tblPr firstRow="1" bandRow="1">
                <a:tableStyleId>{E8034E78-7F5D-4C2E-B375-FC64B27BC917}</a:tableStyleId>
              </a:tblPr>
              <a:tblGrid>
                <a:gridCol w="3612887">
                  <a:extLst>
                    <a:ext uri="{9D8B030D-6E8A-4147-A177-3AD203B41FA5}">
                      <a16:colId xmlns:a16="http://schemas.microsoft.com/office/drawing/2014/main" val="2185056562"/>
                    </a:ext>
                  </a:extLst>
                </a:gridCol>
                <a:gridCol w="583644">
                  <a:extLst>
                    <a:ext uri="{9D8B030D-6E8A-4147-A177-3AD203B41FA5}">
                      <a16:colId xmlns:a16="http://schemas.microsoft.com/office/drawing/2014/main" val="2846353005"/>
                    </a:ext>
                  </a:extLst>
                </a:gridCol>
                <a:gridCol w="583644">
                  <a:extLst>
                    <a:ext uri="{9D8B030D-6E8A-4147-A177-3AD203B41FA5}">
                      <a16:colId xmlns:a16="http://schemas.microsoft.com/office/drawing/2014/main" val="2823910693"/>
                    </a:ext>
                  </a:extLst>
                </a:gridCol>
                <a:gridCol w="583644">
                  <a:extLst>
                    <a:ext uri="{9D8B030D-6E8A-4147-A177-3AD203B41FA5}">
                      <a16:colId xmlns:a16="http://schemas.microsoft.com/office/drawing/2014/main" val="1107666545"/>
                    </a:ext>
                  </a:extLst>
                </a:gridCol>
                <a:gridCol w="583644">
                  <a:extLst>
                    <a:ext uri="{9D8B030D-6E8A-4147-A177-3AD203B41FA5}">
                      <a16:colId xmlns:a16="http://schemas.microsoft.com/office/drawing/2014/main" val="1871030265"/>
                    </a:ext>
                  </a:extLst>
                </a:gridCol>
              </a:tblGrid>
              <a:tr h="354931">
                <a:tc>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fr-FR" sz="1700" dirty="0">
                          <a:latin typeface="Calibri" panose="020F0502020204030204" pitchFamily="34" charset="0"/>
                          <a:cs typeface="Calibri" panose="020F0502020204030204" pitchFamily="34" charset="0"/>
                        </a:rPr>
                        <a:t>World</a:t>
                      </a: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en-GB" sz="1700" dirty="0">
                          <a:latin typeface="Calibri" panose="020F0502020204030204" pitchFamily="34" charset="0"/>
                          <a:cs typeface="Calibri" panose="020F0502020204030204" pitchFamily="34" charset="0"/>
                        </a:rPr>
                        <a:t>Region</a:t>
                      </a: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pPr algn="ct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13414724"/>
                  </a:ext>
                </a:extLst>
              </a:tr>
              <a:tr h="354931">
                <a:tc>
                  <a:txBody>
                    <a:bodyPr/>
                    <a:lstStyle/>
                    <a:p>
                      <a:r>
                        <a:rPr lang="fr-FR" sz="1700" dirty="0">
                          <a:latin typeface="Calibri" panose="020F0502020204030204" pitchFamily="34" charset="0"/>
                          <a:cs typeface="Calibri" panose="020F0502020204030204" pitchFamily="34" charset="0"/>
                        </a:rPr>
                        <a:t>Informal </a:t>
                      </a:r>
                      <a:r>
                        <a:rPr lang="fr-FR" sz="1700" dirty="0" err="1">
                          <a:latin typeface="Calibri" panose="020F0502020204030204" pitchFamily="34" charset="0"/>
                          <a:cs typeface="Calibri" panose="020F0502020204030204" pitchFamily="34" charset="0"/>
                        </a:rPr>
                        <a:t>employment</a:t>
                      </a:r>
                      <a:r>
                        <a:rPr lang="fr-FR" sz="1700" dirty="0">
                          <a:latin typeface="Calibri" panose="020F0502020204030204" pitchFamily="34" charset="0"/>
                          <a:cs typeface="Calibri" panose="020F0502020204030204" pitchFamily="34" charset="0"/>
                        </a:rPr>
                        <a:t> </a:t>
                      </a:r>
                      <a:r>
                        <a:rPr lang="fr-FR" sz="1700" dirty="0" err="1">
                          <a:latin typeface="Calibri" panose="020F0502020204030204" pitchFamily="34" charset="0"/>
                          <a:cs typeface="Calibri" panose="020F0502020204030204" pitchFamily="34" charset="0"/>
                        </a:rPr>
                        <a:t>is</a:t>
                      </a:r>
                      <a:r>
                        <a:rPr lang="fr-FR" sz="1700" dirty="0">
                          <a:latin typeface="Calibri" panose="020F0502020204030204" pitchFamily="34" charset="0"/>
                          <a:cs typeface="Calibri" panose="020F0502020204030204" pitchFamily="34" charset="0"/>
                        </a:rPr>
                        <a:t>…</a:t>
                      </a:r>
                      <a:endParaRPr lang="en-GB" sz="17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83100018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A greater source of employment for women than for men</a:t>
                      </a:r>
                      <a:endParaRPr kumimoji="0" lang="en-GB" sz="1600" b="0" i="0" u="none" strike="noStrike" kern="1200" cap="none" spc="0" normalizeH="0" baseline="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674429"/>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young workers and senior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130253"/>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8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Null or negligible among high educated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239726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The informal economy tends to absorb people with low-education</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513287"/>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Higher among independent workers compared to wage workers</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600436"/>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Independent workers make up the majority of informal employment</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21884"/>
                  </a:ext>
                </a:extLst>
              </a:tr>
              <a:tr h="799514">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Workers in large enterprises are “safe” &amp; protected against the risk of being informally employed</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3151069"/>
                  </a:ext>
                </a:extLst>
              </a:tr>
              <a:tr h="749610">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noProof="0" dirty="0">
                          <a:solidFill>
                            <a:schemeClr val="bg1">
                              <a:lumMod val="50000"/>
                            </a:schemeClr>
                          </a:solidFill>
                          <a:latin typeface="Calibri" panose="020F0502020204030204" pitchFamily="34" charset="0"/>
                          <a:cs typeface="Calibri" panose="020F0502020204030204" pitchFamily="34" charset="0"/>
                        </a:rPr>
                        <a:t>Agriculture, domestic work &amp; construction tend to be highly informal</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139004"/>
                  </a:ext>
                </a:extLst>
              </a:tr>
            </a:tbl>
          </a:graphicData>
        </a:graphic>
      </p:graphicFrame>
      <p:sp>
        <p:nvSpPr>
          <p:cNvPr id="20" name="Rectangle 19">
            <a:extLst>
              <a:ext uri="{FF2B5EF4-FFF2-40B4-BE49-F238E27FC236}">
                <a16:creationId xmlns:a16="http://schemas.microsoft.com/office/drawing/2014/main" id="{6C6146F9-3162-6E42-CD73-6C50F99B5D08}"/>
              </a:ext>
            </a:extLst>
          </p:cNvPr>
          <p:cNvSpPr/>
          <p:nvPr/>
        </p:nvSpPr>
        <p:spPr>
          <a:xfrm>
            <a:off x="3813527" y="4666480"/>
            <a:ext cx="2066494" cy="107480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badi"/>
                <a:ea typeface="+mn-ea"/>
                <a:cs typeface="+mn-cs"/>
              </a:rPr>
              <a:t>See</a:t>
            </a:r>
            <a:r>
              <a:rPr kumimoji="0" lang="fr-FR" sz="1800" b="0" i="0" u="none" strike="noStrike" kern="1200" cap="none" spc="0" normalizeH="0" baseline="0" noProof="0" dirty="0">
                <a:ln>
                  <a:noFill/>
                </a:ln>
                <a:solidFill>
                  <a:srgbClr val="FFFFFF"/>
                </a:solidFill>
                <a:effectLst/>
                <a:uLnTx/>
                <a:uFillTx/>
                <a:latin typeface="Abadi"/>
                <a:ea typeface="+mn-ea"/>
                <a:cs typeface="+mn-cs"/>
              </a:rPr>
              <a:t> </a:t>
            </a:r>
            <a:r>
              <a:rPr kumimoji="0" lang="fr-FR" sz="2000" b="1" i="0" u="none" strike="noStrike" kern="1200" cap="none" spc="0" normalizeH="0" baseline="0" noProof="0" dirty="0" err="1">
                <a:ln>
                  <a:noFill/>
                </a:ln>
                <a:solidFill>
                  <a:srgbClr val="A1FDFB"/>
                </a:solidFill>
                <a:effectLst/>
                <a:uLnTx/>
                <a:uFillTx/>
                <a:latin typeface="Abadi"/>
                <a:ea typeface="+mn-ea"/>
                <a:cs typeface="+mn-cs"/>
              </a:rPr>
              <a:t>indicator</a:t>
            </a:r>
            <a:r>
              <a:rPr kumimoji="0" lang="fr-FR" sz="2000" b="1" i="0" u="none" strike="noStrike" kern="1200" cap="none" spc="0" normalizeH="0" baseline="0" noProof="0" dirty="0">
                <a:ln>
                  <a:noFill/>
                </a:ln>
                <a:solidFill>
                  <a:srgbClr val="A1FDFB"/>
                </a:solidFill>
                <a:effectLst/>
                <a:uLnTx/>
                <a:uFillTx/>
                <a:latin typeface="Abadi"/>
                <a:ea typeface="+mn-ea"/>
                <a:cs typeface="+mn-cs"/>
              </a:rPr>
              <a:t> 13 </a:t>
            </a:r>
            <a:r>
              <a:rPr kumimoji="0" lang="fr-FR" sz="1800" b="0" i="0" u="none" strike="noStrike" kern="1200" cap="none" spc="0" normalizeH="0" baseline="0" noProof="0" dirty="0">
                <a:ln>
                  <a:noFill/>
                </a:ln>
                <a:solidFill>
                  <a:srgbClr val="FFFFFF"/>
                </a:solidFill>
                <a:effectLst/>
                <a:uLnTx/>
                <a:uFillTx/>
                <a:latin typeface="Abadi"/>
                <a:ea typeface="+mn-ea"/>
                <a:cs typeface="+mn-cs"/>
              </a:rPr>
              <a:t>in Country profiles</a:t>
            </a:r>
            <a:endParaRPr kumimoji="0" lang="en-GB" sz="1800" b="0" i="0" u="none" strike="noStrike" kern="1200" cap="none" spc="0" normalizeH="0" baseline="0" noProof="0" dirty="0">
              <a:ln>
                <a:noFill/>
              </a:ln>
              <a:solidFill>
                <a:srgbClr val="FFFFFF"/>
              </a:solidFill>
              <a:effectLst/>
              <a:uLnTx/>
              <a:uFillTx/>
              <a:latin typeface="Abadi"/>
              <a:ea typeface="+mn-ea"/>
              <a:cs typeface="+mn-cs"/>
            </a:endParaRPr>
          </a:p>
        </p:txBody>
      </p:sp>
      <p:pic>
        <p:nvPicPr>
          <p:cNvPr id="2" name="Picture 1">
            <a:extLst>
              <a:ext uri="{FF2B5EF4-FFF2-40B4-BE49-F238E27FC236}">
                <a16:creationId xmlns:a16="http://schemas.microsoft.com/office/drawing/2014/main" id="{F351940A-1CDE-04B6-5BB8-F0E7B6BC6702}"/>
              </a:ext>
            </a:extLst>
          </p:cNvPr>
          <p:cNvPicPr>
            <a:picLocks noChangeAspect="1"/>
          </p:cNvPicPr>
          <p:nvPr/>
        </p:nvPicPr>
        <p:blipFill>
          <a:blip r:embed="rId3"/>
          <a:stretch>
            <a:fillRect/>
          </a:stretch>
        </p:blipFill>
        <p:spPr>
          <a:xfrm>
            <a:off x="6353703" y="1763698"/>
            <a:ext cx="5261304" cy="4968671"/>
          </a:xfrm>
          <a:prstGeom prst="rect">
            <a:avLst/>
          </a:prstGeom>
        </p:spPr>
      </p:pic>
      <p:sp>
        <p:nvSpPr>
          <p:cNvPr id="4" name="ZoneTexte 5">
            <a:extLst>
              <a:ext uri="{FF2B5EF4-FFF2-40B4-BE49-F238E27FC236}">
                <a16:creationId xmlns:a16="http://schemas.microsoft.com/office/drawing/2014/main" id="{7028065A-6F2D-722E-29DF-68D81DD23241}"/>
              </a:ext>
            </a:extLst>
          </p:cNvPr>
          <p:cNvSpPr txBox="1"/>
          <p:nvPr/>
        </p:nvSpPr>
        <p:spPr>
          <a:xfrm>
            <a:off x="3813527" y="6147594"/>
            <a:ext cx="2066494"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3. Exposure to informality</a:t>
            </a:r>
          </a:p>
        </p:txBody>
      </p:sp>
    </p:spTree>
    <p:extLst>
      <p:ext uri="{BB962C8B-B14F-4D97-AF65-F5344CB8AC3E}">
        <p14:creationId xmlns:p14="http://schemas.microsoft.com/office/powerpoint/2010/main" val="126530356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2782" y="177079"/>
            <a:ext cx="11406436" cy="1020305"/>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According to you, who are the workers the most exposed to and/or the most represented in informal employment (world, region or country)</a:t>
            </a:r>
            <a:r>
              <a:rPr lang="en-GB" sz="3200" dirty="0">
                <a:solidFill>
                  <a:srgbClr val="FF0000"/>
                </a:solidFill>
                <a:latin typeface="Calibri" panose="020F0502020204030204" pitchFamily="34" charset="0"/>
                <a:cs typeface="Calibri" panose="020F0502020204030204" pitchFamily="34" charset="0"/>
              </a:rPr>
              <a:t>?</a:t>
            </a:r>
            <a:endParaRPr lang="en-GB" sz="3200" b="0" dirty="0">
              <a:solidFill>
                <a:srgbClr val="166E9A"/>
              </a:solidFill>
              <a:latin typeface="Calibri" panose="020F0502020204030204" pitchFamily="34" charset="0"/>
              <a:cs typeface="Calibri" panose="020F0502020204030204" pitchFamily="34" charset="0"/>
            </a:endParaRPr>
          </a:p>
        </p:txBody>
      </p:sp>
      <p:sp>
        <p:nvSpPr>
          <p:cNvPr id="3" name="ZoneTexte 21">
            <a:extLst>
              <a:ext uri="{FF2B5EF4-FFF2-40B4-BE49-F238E27FC236}">
                <a16:creationId xmlns:a16="http://schemas.microsoft.com/office/drawing/2014/main" id="{D572E2F4-5340-B545-B08D-4229DEC9383E}"/>
              </a:ext>
            </a:extLst>
          </p:cNvPr>
          <p:cNvSpPr txBox="1"/>
          <p:nvPr/>
        </p:nvSpPr>
        <p:spPr>
          <a:xfrm>
            <a:off x="6095999" y="1130373"/>
            <a:ext cx="5947463" cy="584775"/>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166E9A"/>
                </a:solidFill>
                <a:effectLst/>
                <a:uLnTx/>
                <a:uFillTx/>
                <a:latin typeface="Noto Sans"/>
                <a:ea typeface="+mn-ea"/>
                <a:cs typeface="Noto Sans"/>
              </a:rPr>
              <a:t>Distribution of formal and informal employment by </a:t>
            </a:r>
            <a:r>
              <a:rPr kumimoji="0" lang="en-GB" sz="1600" b="1" i="0" u="none" strike="noStrike" kern="1200" cap="none" spc="0" normalizeH="0" baseline="0" noProof="0" dirty="0">
                <a:ln>
                  <a:noFill/>
                </a:ln>
                <a:solidFill>
                  <a:srgbClr val="166E9A"/>
                </a:solidFill>
                <a:effectLst/>
                <a:uLnTx/>
                <a:uFillTx/>
                <a:latin typeface="Noto Sans"/>
                <a:ea typeface="+mn-ea"/>
                <a:cs typeface="Noto Sans"/>
              </a:rPr>
              <a:t>level of education </a:t>
            </a:r>
            <a:r>
              <a:rPr kumimoji="0" lang="en-GB" sz="1600" b="0" i="0" u="none" strike="noStrike" kern="1200" cap="none" spc="0" normalizeH="0" baseline="0" noProof="0" dirty="0">
                <a:ln>
                  <a:noFill/>
                </a:ln>
                <a:solidFill>
                  <a:srgbClr val="166E9A"/>
                </a:solidFill>
                <a:effectLst/>
                <a:uLnTx/>
                <a:uFillTx/>
                <a:latin typeface="Noto Sans"/>
                <a:ea typeface="+mn-ea"/>
                <a:cs typeface="Noto Sans"/>
              </a:rPr>
              <a:t>| </a:t>
            </a:r>
            <a:r>
              <a:rPr kumimoji="0" lang="fr-FR" sz="1400" b="0" i="0" u="none" strike="noStrike" kern="1200" cap="none" spc="0" normalizeH="0" baseline="0" noProof="0" dirty="0">
                <a:ln>
                  <a:noFill/>
                </a:ln>
                <a:solidFill>
                  <a:srgbClr val="166E9A"/>
                </a:solidFill>
                <a:effectLst/>
                <a:uLnTx/>
                <a:uFillTx/>
                <a:latin typeface="Noto Sans"/>
                <a:ea typeface="+mn-ea"/>
                <a:cs typeface="Noto Sans"/>
              </a:rPr>
              <a:t>(World, Asia and the Pacific) </a:t>
            </a:r>
            <a:r>
              <a:rPr kumimoji="0" lang="en-GB" sz="1600" b="0" i="0" u="none" strike="noStrike" kern="1200" cap="none" spc="0" normalizeH="0" baseline="0" noProof="0" dirty="0">
                <a:ln>
                  <a:noFill/>
                </a:ln>
                <a:solidFill>
                  <a:srgbClr val="166E9A"/>
                </a:solidFill>
                <a:effectLst/>
                <a:uLnTx/>
                <a:uFillTx/>
                <a:latin typeface="Noto Sans"/>
                <a:ea typeface="+mn-ea"/>
                <a:cs typeface="Noto Sans"/>
              </a:rPr>
              <a:t>[</a:t>
            </a:r>
            <a:r>
              <a:rPr kumimoji="0" lang="en-GB" sz="1600" b="0" i="0" u="none" strike="noStrike" kern="1200" cap="none" spc="0" normalizeH="0" baseline="0" noProof="0" dirty="0">
                <a:ln>
                  <a:noFill/>
                </a:ln>
                <a:solidFill>
                  <a:srgbClr val="C00000"/>
                </a:solidFill>
                <a:effectLst/>
                <a:uLnTx/>
                <a:uFillTx/>
                <a:latin typeface="Noto Sans"/>
                <a:ea typeface="+mn-ea"/>
                <a:cs typeface="Noto Sans"/>
              </a:rPr>
              <a:t>2</a:t>
            </a:r>
            <a:r>
              <a:rPr kumimoji="0" lang="en-GB" sz="1600" b="0" i="0" u="none" strike="noStrike" kern="1200" cap="none" spc="0" normalizeH="0" baseline="0" noProof="0" dirty="0">
                <a:ln>
                  <a:noFill/>
                </a:ln>
                <a:solidFill>
                  <a:srgbClr val="166E9A"/>
                </a:solidFill>
                <a:effectLst/>
                <a:uLnTx/>
                <a:uFillTx/>
                <a:latin typeface="Noto Sans"/>
                <a:ea typeface="+mn-ea"/>
                <a:cs typeface="Noto Sans"/>
              </a:rPr>
              <a:t>]</a:t>
            </a:r>
          </a:p>
        </p:txBody>
      </p:sp>
      <p:graphicFrame>
        <p:nvGraphicFramePr>
          <p:cNvPr id="2" name="Table 20">
            <a:extLst>
              <a:ext uri="{FF2B5EF4-FFF2-40B4-BE49-F238E27FC236}">
                <a16:creationId xmlns:a16="http://schemas.microsoft.com/office/drawing/2014/main" id="{F730AEEC-7EB2-7FB2-4761-9E5E106A1445}"/>
              </a:ext>
            </a:extLst>
          </p:cNvPr>
          <p:cNvGraphicFramePr>
            <a:graphicFrameLocks noGrp="1"/>
          </p:cNvGraphicFramePr>
          <p:nvPr>
            <p:extLst>
              <p:ext uri="{D42A27DB-BD31-4B8C-83A1-F6EECF244321}">
                <p14:modId xmlns:p14="http://schemas.microsoft.com/office/powerpoint/2010/main" val="4208444108"/>
              </p:ext>
            </p:extLst>
          </p:nvPr>
        </p:nvGraphicFramePr>
        <p:xfrm>
          <a:off x="1" y="1039888"/>
          <a:ext cx="5947463" cy="5671486"/>
        </p:xfrm>
        <a:graphic>
          <a:graphicData uri="http://schemas.openxmlformats.org/drawingml/2006/table">
            <a:tbl>
              <a:tblPr firstRow="1" bandRow="1">
                <a:tableStyleId>{E8034E78-7F5D-4C2E-B375-FC64B27BC917}</a:tableStyleId>
              </a:tblPr>
              <a:tblGrid>
                <a:gridCol w="3612887">
                  <a:extLst>
                    <a:ext uri="{9D8B030D-6E8A-4147-A177-3AD203B41FA5}">
                      <a16:colId xmlns:a16="http://schemas.microsoft.com/office/drawing/2014/main" val="2185056562"/>
                    </a:ext>
                  </a:extLst>
                </a:gridCol>
                <a:gridCol w="583644">
                  <a:extLst>
                    <a:ext uri="{9D8B030D-6E8A-4147-A177-3AD203B41FA5}">
                      <a16:colId xmlns:a16="http://schemas.microsoft.com/office/drawing/2014/main" val="2846353005"/>
                    </a:ext>
                  </a:extLst>
                </a:gridCol>
                <a:gridCol w="583644">
                  <a:extLst>
                    <a:ext uri="{9D8B030D-6E8A-4147-A177-3AD203B41FA5}">
                      <a16:colId xmlns:a16="http://schemas.microsoft.com/office/drawing/2014/main" val="2823910693"/>
                    </a:ext>
                  </a:extLst>
                </a:gridCol>
                <a:gridCol w="583644">
                  <a:extLst>
                    <a:ext uri="{9D8B030D-6E8A-4147-A177-3AD203B41FA5}">
                      <a16:colId xmlns:a16="http://schemas.microsoft.com/office/drawing/2014/main" val="1107666545"/>
                    </a:ext>
                  </a:extLst>
                </a:gridCol>
                <a:gridCol w="583644">
                  <a:extLst>
                    <a:ext uri="{9D8B030D-6E8A-4147-A177-3AD203B41FA5}">
                      <a16:colId xmlns:a16="http://schemas.microsoft.com/office/drawing/2014/main" val="1871030265"/>
                    </a:ext>
                  </a:extLst>
                </a:gridCol>
              </a:tblGrid>
              <a:tr h="354931">
                <a:tc>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fr-FR" sz="1700" dirty="0">
                          <a:latin typeface="Calibri" panose="020F0502020204030204" pitchFamily="34" charset="0"/>
                          <a:cs typeface="Calibri" panose="020F0502020204030204" pitchFamily="34" charset="0"/>
                        </a:rPr>
                        <a:t>World</a:t>
                      </a: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en-GB" sz="1700" dirty="0">
                          <a:latin typeface="Calibri" panose="020F0502020204030204" pitchFamily="34" charset="0"/>
                          <a:cs typeface="Calibri" panose="020F0502020204030204" pitchFamily="34" charset="0"/>
                        </a:rPr>
                        <a:t>Region</a:t>
                      </a: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pPr algn="ct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13414724"/>
                  </a:ext>
                </a:extLst>
              </a:tr>
              <a:tr h="354931">
                <a:tc>
                  <a:txBody>
                    <a:bodyPr/>
                    <a:lstStyle/>
                    <a:p>
                      <a:r>
                        <a:rPr lang="fr-FR" sz="1700" dirty="0">
                          <a:latin typeface="Calibri" panose="020F0502020204030204" pitchFamily="34" charset="0"/>
                          <a:cs typeface="Calibri" panose="020F0502020204030204" pitchFamily="34" charset="0"/>
                        </a:rPr>
                        <a:t>Informal </a:t>
                      </a:r>
                      <a:r>
                        <a:rPr lang="fr-FR" sz="1700" dirty="0" err="1">
                          <a:latin typeface="Calibri" panose="020F0502020204030204" pitchFamily="34" charset="0"/>
                          <a:cs typeface="Calibri" panose="020F0502020204030204" pitchFamily="34" charset="0"/>
                        </a:rPr>
                        <a:t>employment</a:t>
                      </a:r>
                      <a:r>
                        <a:rPr lang="fr-FR" sz="1700" dirty="0">
                          <a:latin typeface="Calibri" panose="020F0502020204030204" pitchFamily="34" charset="0"/>
                          <a:cs typeface="Calibri" panose="020F0502020204030204" pitchFamily="34" charset="0"/>
                        </a:rPr>
                        <a:t> </a:t>
                      </a:r>
                      <a:r>
                        <a:rPr lang="fr-FR" sz="1700" dirty="0" err="1">
                          <a:latin typeface="Calibri" panose="020F0502020204030204" pitchFamily="34" charset="0"/>
                          <a:cs typeface="Calibri" panose="020F0502020204030204" pitchFamily="34" charset="0"/>
                        </a:rPr>
                        <a:t>is</a:t>
                      </a:r>
                      <a:r>
                        <a:rPr lang="fr-FR" sz="1700" dirty="0">
                          <a:latin typeface="Calibri" panose="020F0502020204030204" pitchFamily="34" charset="0"/>
                          <a:cs typeface="Calibri" panose="020F0502020204030204" pitchFamily="34" charset="0"/>
                        </a:rPr>
                        <a:t>…</a:t>
                      </a:r>
                      <a:endParaRPr lang="en-GB" sz="17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83100018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A greater source of employment for women than for men</a:t>
                      </a:r>
                      <a:endParaRPr kumimoji="0" lang="en-GB" sz="1600" b="0" i="0" u="none" strike="noStrike" kern="1200" cap="none" spc="0" normalizeH="0" baseline="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674429"/>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young workers and senior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130253"/>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Null or negligible among high educated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239726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The informal economy tends to absorb people with low-education</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513287"/>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Higher among independent workers compared to wage workers</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600436"/>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Independent workers make up the majority of informal employment</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21884"/>
                  </a:ext>
                </a:extLst>
              </a:tr>
              <a:tr h="799514">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Workers in large enterprises are “safe” &amp; protected against the risk of being informally employed</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3151069"/>
                  </a:ext>
                </a:extLst>
              </a:tr>
              <a:tr h="749610">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noProof="0" dirty="0">
                          <a:solidFill>
                            <a:schemeClr val="bg1">
                              <a:lumMod val="50000"/>
                            </a:schemeClr>
                          </a:solidFill>
                          <a:latin typeface="Calibri" panose="020F0502020204030204" pitchFamily="34" charset="0"/>
                          <a:cs typeface="Calibri" panose="020F0502020204030204" pitchFamily="34" charset="0"/>
                        </a:rPr>
                        <a:t>Agriculture, domestic work &amp; construction tend to be highly informal</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139004"/>
                  </a:ext>
                </a:extLst>
              </a:tr>
            </a:tbl>
          </a:graphicData>
        </a:graphic>
      </p:graphicFrame>
      <p:sp>
        <p:nvSpPr>
          <p:cNvPr id="23" name="Rectangle 22">
            <a:extLst>
              <a:ext uri="{FF2B5EF4-FFF2-40B4-BE49-F238E27FC236}">
                <a16:creationId xmlns:a16="http://schemas.microsoft.com/office/drawing/2014/main" id="{C2C0CFA0-EE10-ED74-E294-EA8D93DECFF1}"/>
              </a:ext>
            </a:extLst>
          </p:cNvPr>
          <p:cNvSpPr/>
          <p:nvPr/>
        </p:nvSpPr>
        <p:spPr>
          <a:xfrm>
            <a:off x="3897921" y="5101502"/>
            <a:ext cx="2002952" cy="107480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badi"/>
                <a:ea typeface="+mn-ea"/>
                <a:cs typeface="+mn-cs"/>
              </a:rPr>
              <a:t>See</a:t>
            </a:r>
            <a:r>
              <a:rPr kumimoji="0" lang="fr-FR" sz="1800" b="0" i="0" u="none" strike="noStrike" kern="1200" cap="none" spc="0" normalizeH="0" baseline="0" noProof="0" dirty="0">
                <a:ln>
                  <a:noFill/>
                </a:ln>
                <a:solidFill>
                  <a:srgbClr val="FFFFFF"/>
                </a:solidFill>
                <a:effectLst/>
                <a:uLnTx/>
                <a:uFillTx/>
                <a:latin typeface="Abadi"/>
                <a:ea typeface="+mn-ea"/>
                <a:cs typeface="+mn-cs"/>
              </a:rPr>
              <a:t> </a:t>
            </a:r>
            <a:r>
              <a:rPr kumimoji="0" lang="fr-FR" sz="2000" b="1" i="0" u="none" strike="noStrike" kern="1200" cap="none" spc="0" normalizeH="0" baseline="0" noProof="0" dirty="0" err="1">
                <a:ln>
                  <a:noFill/>
                </a:ln>
                <a:solidFill>
                  <a:srgbClr val="A1FDFB"/>
                </a:solidFill>
                <a:effectLst/>
                <a:uLnTx/>
                <a:uFillTx/>
                <a:latin typeface="Abadi"/>
                <a:ea typeface="+mn-ea"/>
                <a:cs typeface="+mn-cs"/>
              </a:rPr>
              <a:t>indicator</a:t>
            </a:r>
            <a:r>
              <a:rPr kumimoji="0" lang="fr-FR" sz="2000" b="1" i="0" u="none" strike="noStrike" kern="1200" cap="none" spc="0" normalizeH="0" baseline="0" noProof="0" dirty="0">
                <a:ln>
                  <a:noFill/>
                </a:ln>
                <a:solidFill>
                  <a:srgbClr val="A1FDFB"/>
                </a:solidFill>
                <a:effectLst/>
                <a:uLnTx/>
                <a:uFillTx/>
                <a:latin typeface="Abadi"/>
                <a:ea typeface="+mn-ea"/>
                <a:cs typeface="+mn-cs"/>
              </a:rPr>
              <a:t> 5 </a:t>
            </a:r>
            <a:r>
              <a:rPr kumimoji="0" lang="fr-FR" sz="1800" b="0" i="0" u="none" strike="noStrike" kern="1200" cap="none" spc="0" normalizeH="0" baseline="0" noProof="0" dirty="0">
                <a:ln>
                  <a:noFill/>
                </a:ln>
                <a:solidFill>
                  <a:srgbClr val="FFFFFF"/>
                </a:solidFill>
                <a:effectLst/>
                <a:uLnTx/>
                <a:uFillTx/>
                <a:latin typeface="Abadi"/>
                <a:ea typeface="+mn-ea"/>
                <a:cs typeface="+mn-cs"/>
              </a:rPr>
              <a:t>in Country profiles</a:t>
            </a:r>
            <a:endParaRPr kumimoji="0" lang="en-GB" sz="1800" b="0" i="0" u="none" strike="noStrike" kern="1200" cap="none" spc="0" normalizeH="0" baseline="0" noProof="0" dirty="0">
              <a:ln>
                <a:noFill/>
              </a:ln>
              <a:solidFill>
                <a:srgbClr val="FFFFFF"/>
              </a:solidFill>
              <a:effectLst/>
              <a:uLnTx/>
              <a:uFillTx/>
              <a:latin typeface="Abadi"/>
              <a:ea typeface="+mn-ea"/>
              <a:cs typeface="+mn-cs"/>
            </a:endParaRPr>
          </a:p>
        </p:txBody>
      </p:sp>
      <p:pic>
        <p:nvPicPr>
          <p:cNvPr id="5" name="Picture 4">
            <a:extLst>
              <a:ext uri="{FF2B5EF4-FFF2-40B4-BE49-F238E27FC236}">
                <a16:creationId xmlns:a16="http://schemas.microsoft.com/office/drawing/2014/main" id="{DD9C43F6-2DE3-274E-5708-6DDF749E1610}"/>
              </a:ext>
            </a:extLst>
          </p:cNvPr>
          <p:cNvPicPr>
            <a:picLocks noChangeAspect="1"/>
          </p:cNvPicPr>
          <p:nvPr/>
        </p:nvPicPr>
        <p:blipFill>
          <a:blip r:embed="rId3"/>
          <a:stretch>
            <a:fillRect/>
          </a:stretch>
        </p:blipFill>
        <p:spPr>
          <a:xfrm>
            <a:off x="6261482" y="2010726"/>
            <a:ext cx="5798859" cy="4830287"/>
          </a:xfrm>
          <a:prstGeom prst="rect">
            <a:avLst/>
          </a:prstGeom>
        </p:spPr>
      </p:pic>
      <p:sp>
        <p:nvSpPr>
          <p:cNvPr id="8" name="Légende : flèche vers la droite 7">
            <a:extLst>
              <a:ext uri="{FF2B5EF4-FFF2-40B4-BE49-F238E27FC236}">
                <a16:creationId xmlns:a16="http://schemas.microsoft.com/office/drawing/2014/main" id="{20CE980E-A842-68A7-5656-5516BB43D5F4}"/>
              </a:ext>
            </a:extLst>
          </p:cNvPr>
          <p:cNvSpPr/>
          <p:nvPr/>
        </p:nvSpPr>
        <p:spPr>
          <a:xfrm>
            <a:off x="248530" y="1104666"/>
            <a:ext cx="6299315" cy="2494365"/>
          </a:xfrm>
          <a:prstGeom prst="rightArrowCallout">
            <a:avLst>
              <a:gd name="adj1" fmla="val 25000"/>
              <a:gd name="adj2" fmla="val 25000"/>
              <a:gd name="adj3" fmla="val 25000"/>
              <a:gd name="adj4" fmla="val 82024"/>
            </a:avLst>
          </a:prstGeom>
          <a:solidFill>
            <a:schemeClr val="bg1">
              <a:lumMod val="95000"/>
            </a:schemeClr>
          </a:solidFill>
          <a:ln w="6350" cap="flat" cmpd="sng" algn="ctr">
            <a:solidFill>
              <a:schemeClr val="bg1">
                <a:lumMod val="65000"/>
              </a:schemeClr>
            </a:solidFill>
            <a:prstDash val="solid"/>
          </a:ln>
          <a:effectLst/>
        </p:spPr>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dirty="0">
                <a:ln>
                  <a:noFill/>
                </a:ln>
                <a:effectLst/>
                <a:uLnTx/>
                <a:uFillTx/>
                <a:latin typeface="Calibri"/>
                <a:ea typeface="+mn-ea"/>
                <a:cs typeface="+mn-cs"/>
              </a:rPr>
              <a:t>Up to 43 per cent of informal workers have at best a primary level of education compared to 7 per cent among workers in formal employment</a:t>
            </a:r>
          </a:p>
          <a:p>
            <a:pPr marL="342900" lvl="0" indent="-342900">
              <a:buFont typeface="Courier New" panose="02070309020205020404" pitchFamily="49" charset="0"/>
              <a:buChar char="o"/>
              <a:defRPr/>
            </a:pPr>
            <a:r>
              <a:rPr lang="en-US" sz="2000" kern="0" dirty="0">
                <a:latin typeface="Calibri"/>
              </a:rPr>
              <a:t>10% of workers in formal employment have either no or a primary education at best; and over 1/3 have a tertiary level</a:t>
            </a:r>
            <a:endParaRPr kumimoji="0" lang="en-US" sz="2000" b="0" i="0" u="none" strike="noStrike" kern="0" cap="none" spc="0" normalizeH="0" baseline="0" noProof="0" dirty="0">
              <a:ln>
                <a:noFill/>
              </a:ln>
              <a:effectLst/>
              <a:uLnTx/>
              <a:uFillTx/>
              <a:latin typeface="Calibri"/>
            </a:endParaRPr>
          </a:p>
        </p:txBody>
      </p:sp>
      <p:sp>
        <p:nvSpPr>
          <p:cNvPr id="9" name="Légende : flèche vers la droite 7">
            <a:extLst>
              <a:ext uri="{FF2B5EF4-FFF2-40B4-BE49-F238E27FC236}">
                <a16:creationId xmlns:a16="http://schemas.microsoft.com/office/drawing/2014/main" id="{D80EF7FE-3E77-757E-DDD6-B7A8F7D22FE3}"/>
              </a:ext>
            </a:extLst>
          </p:cNvPr>
          <p:cNvSpPr/>
          <p:nvPr/>
        </p:nvSpPr>
        <p:spPr>
          <a:xfrm>
            <a:off x="248530" y="3843144"/>
            <a:ext cx="6213669" cy="1816420"/>
          </a:xfrm>
          <a:prstGeom prst="rightArrowCallout">
            <a:avLst>
              <a:gd name="adj1" fmla="val 35205"/>
              <a:gd name="adj2" fmla="val 39031"/>
              <a:gd name="adj3" fmla="val 25000"/>
              <a:gd name="adj4" fmla="val 83057"/>
            </a:avLst>
          </a:prstGeom>
          <a:solidFill>
            <a:schemeClr val="bg1">
              <a:lumMod val="95000"/>
            </a:schemeClr>
          </a:solidFill>
          <a:ln w="6350" cap="flat" cmpd="sng" algn="ctr">
            <a:solidFill>
              <a:schemeClr val="bg1">
                <a:lumMod val="65000"/>
              </a:schemeClr>
            </a:solidFill>
            <a:prstDash val="solid"/>
          </a:ln>
          <a:effectLst/>
        </p:spPr>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000" kern="0" dirty="0">
                <a:latin typeface="Calibri"/>
              </a:rPr>
              <a:t>In </a:t>
            </a:r>
            <a:r>
              <a:rPr lang="en-US" sz="2000" b="1" kern="0" dirty="0">
                <a:latin typeface="Calibri"/>
              </a:rPr>
              <a:t>Asia and the Pacific</a:t>
            </a:r>
            <a:r>
              <a:rPr lang="en-US" sz="2000" kern="0" dirty="0">
                <a:latin typeface="Calibri"/>
              </a:rPr>
              <a:t>, 37% of informal workers have no or a primary level of education; this proportion reaches more than half of informal workers in Southern Asia</a:t>
            </a:r>
            <a:endParaRPr kumimoji="0" lang="en-US" sz="2000" b="0" i="0" u="none" strike="noStrike" kern="0" cap="none" spc="0" normalizeH="0" baseline="0" noProof="0" dirty="0">
              <a:ln>
                <a:noFill/>
              </a:ln>
              <a:effectLst/>
              <a:uLnTx/>
              <a:uFillTx/>
              <a:latin typeface="Calibri"/>
            </a:endParaRPr>
          </a:p>
        </p:txBody>
      </p:sp>
      <p:sp>
        <p:nvSpPr>
          <p:cNvPr id="10" name="Légende : flèche vers la droite 30">
            <a:extLst>
              <a:ext uri="{FF2B5EF4-FFF2-40B4-BE49-F238E27FC236}">
                <a16:creationId xmlns:a16="http://schemas.microsoft.com/office/drawing/2014/main" id="{8CD02883-1F51-C464-571A-4E070ABAC2B6}"/>
              </a:ext>
            </a:extLst>
          </p:cNvPr>
          <p:cNvSpPr/>
          <p:nvPr/>
        </p:nvSpPr>
        <p:spPr>
          <a:xfrm>
            <a:off x="205708" y="2714539"/>
            <a:ext cx="6299315" cy="2494364"/>
          </a:xfrm>
          <a:prstGeom prst="rightArrowCallout">
            <a:avLst>
              <a:gd name="adj1" fmla="val 13423"/>
              <a:gd name="adj2" fmla="val 25000"/>
              <a:gd name="adj3" fmla="val 25000"/>
              <a:gd name="adj4" fmla="val 82966"/>
            </a:avLst>
          </a:prstGeom>
          <a:solidFill>
            <a:srgbClr val="166E9A"/>
          </a:solidFill>
          <a:ln w="6350" cap="flat" cmpd="sng" algn="ctr">
            <a:solidFill>
              <a:srgbClr val="1F497D">
                <a:lumMod val="60000"/>
                <a:lumOff val="40000"/>
              </a:srgbClr>
            </a:solidFill>
            <a:prstDash val="solid"/>
          </a:ln>
          <a:effectLst/>
        </p:spPr>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  high-income</a:t>
            </a:r>
            <a:r>
              <a:rPr kumimoji="0" lang="en-US" sz="2000" b="0" i="0" u="none" strike="noStrike" kern="0" cap="none" spc="0" normalizeH="0" noProof="0" dirty="0">
                <a:ln>
                  <a:noFill/>
                </a:ln>
                <a:solidFill>
                  <a:srgbClr val="FFFFFF"/>
                </a:solidFill>
                <a:effectLst/>
                <a:uLnTx/>
                <a:uFillTx/>
                <a:latin typeface="Calibri" panose="020F0502020204030204" pitchFamily="34" charset="0"/>
                <a:ea typeface="+mn-ea"/>
                <a:cs typeface="Calibri" panose="020F0502020204030204" pitchFamily="34" charset="0"/>
              </a:rPr>
              <a:t> countries</a:t>
            </a:r>
            <a:r>
              <a:rPr lang="en-US" sz="2000" kern="0" dirty="0">
                <a:solidFill>
                  <a:srgbClr val="FFFFFF"/>
                </a:solidFill>
                <a:latin typeface="Calibri" panose="020F0502020204030204" pitchFamily="34" charset="0"/>
                <a:cs typeface="Calibri" panose="020F0502020204030204" pitchFamily="34" charset="0"/>
              </a:rPr>
              <a:t> the educational profiles are not so different between workers in informal and formal employment —  S</a:t>
            </a:r>
            <a:r>
              <a:rPr kumimoji="0" lang="en-US" sz="2000"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econdary</a:t>
            </a:r>
            <a:r>
              <a:rPr kumimoji="0" lang="en-US" sz="2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&amp; tertiary education is the norm and up to one of three workers in informal employment have a tertiary level</a:t>
            </a:r>
          </a:p>
        </p:txBody>
      </p:sp>
      <p:sp>
        <p:nvSpPr>
          <p:cNvPr id="12" name="ZoneTexte 5">
            <a:extLst>
              <a:ext uri="{FF2B5EF4-FFF2-40B4-BE49-F238E27FC236}">
                <a16:creationId xmlns:a16="http://schemas.microsoft.com/office/drawing/2014/main" id="{8C7CA9A0-7EB5-D8A5-6757-F7432A8480AE}"/>
              </a:ext>
            </a:extLst>
          </p:cNvPr>
          <p:cNvSpPr txBox="1"/>
          <p:nvPr/>
        </p:nvSpPr>
        <p:spPr>
          <a:xfrm>
            <a:off x="3897921" y="6245009"/>
            <a:ext cx="2002952"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2. Composition of informality</a:t>
            </a:r>
          </a:p>
        </p:txBody>
      </p:sp>
    </p:spTree>
    <p:extLst>
      <p:ext uri="{BB962C8B-B14F-4D97-AF65-F5344CB8AC3E}">
        <p14:creationId xmlns:p14="http://schemas.microsoft.com/office/powerpoint/2010/main" val="698769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2782" y="177079"/>
            <a:ext cx="11406436" cy="1020305"/>
          </a:xfrm>
        </p:spPr>
        <p:txBody>
          <a:bodyPr>
            <a:normAutofit/>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A share of informal employment </a:t>
            </a:r>
            <a:r>
              <a:rPr lang="en-GB" sz="3200" dirty="0">
                <a:solidFill>
                  <a:srgbClr val="166E9A"/>
                </a:solidFill>
                <a:latin typeface="Calibri" panose="020F0502020204030204" pitchFamily="34" charset="0"/>
                <a:cs typeface="Calibri" panose="020F0502020204030204" pitchFamily="34" charset="0"/>
              </a:rPr>
              <a:t>2 times higher in rural areas</a:t>
            </a:r>
          </a:p>
        </p:txBody>
      </p:sp>
      <p:sp>
        <p:nvSpPr>
          <p:cNvPr id="10" name="Rectangle 9">
            <a:extLst>
              <a:ext uri="{FF2B5EF4-FFF2-40B4-BE49-F238E27FC236}">
                <a16:creationId xmlns:a16="http://schemas.microsoft.com/office/drawing/2014/main" id="{9CE1910B-E8E6-BD65-C02D-71B2D1644C2B}"/>
              </a:ext>
            </a:extLst>
          </p:cNvPr>
          <p:cNvSpPr/>
          <p:nvPr/>
        </p:nvSpPr>
        <p:spPr>
          <a:xfrm>
            <a:off x="407368" y="1509594"/>
            <a:ext cx="588312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Share of informal employment as a proportion of total employment </a:t>
            </a:r>
            <a:r>
              <a:rPr kumimoji="0" lang="en-US" sz="1800" b="1"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by urban / rural (2019)</a:t>
            </a:r>
            <a:endParaRPr kumimoji="0" lang="fr-FR"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5D396393-9E53-DC99-8EC4-2080015BFD6D}"/>
              </a:ext>
            </a:extLst>
          </p:cNvPr>
          <p:cNvPicPr>
            <a:picLocks noChangeAspect="1"/>
          </p:cNvPicPr>
          <p:nvPr/>
        </p:nvPicPr>
        <p:blipFill>
          <a:blip r:embed="rId3"/>
          <a:stretch>
            <a:fillRect/>
          </a:stretch>
        </p:blipFill>
        <p:spPr>
          <a:xfrm>
            <a:off x="6943341" y="1920891"/>
            <a:ext cx="5229635" cy="4937110"/>
          </a:xfrm>
          <a:prstGeom prst="rect">
            <a:avLst/>
          </a:prstGeom>
        </p:spPr>
      </p:pic>
      <p:pic>
        <p:nvPicPr>
          <p:cNvPr id="14" name="Picture 13">
            <a:extLst>
              <a:ext uri="{FF2B5EF4-FFF2-40B4-BE49-F238E27FC236}">
                <a16:creationId xmlns:a16="http://schemas.microsoft.com/office/drawing/2014/main" id="{C1881B89-EB9D-FFCB-CF9F-8E469DF7CEB0}"/>
              </a:ext>
            </a:extLst>
          </p:cNvPr>
          <p:cNvPicPr>
            <a:picLocks noChangeAspect="1"/>
          </p:cNvPicPr>
          <p:nvPr/>
        </p:nvPicPr>
        <p:blipFill>
          <a:blip r:embed="rId4"/>
          <a:stretch>
            <a:fillRect/>
          </a:stretch>
        </p:blipFill>
        <p:spPr>
          <a:xfrm>
            <a:off x="6943341" y="1920891"/>
            <a:ext cx="5174002" cy="4884258"/>
          </a:xfrm>
          <a:prstGeom prst="rect">
            <a:avLst/>
          </a:prstGeom>
        </p:spPr>
      </p:pic>
      <p:pic>
        <p:nvPicPr>
          <p:cNvPr id="17" name="Picture 16">
            <a:extLst>
              <a:ext uri="{FF2B5EF4-FFF2-40B4-BE49-F238E27FC236}">
                <a16:creationId xmlns:a16="http://schemas.microsoft.com/office/drawing/2014/main" id="{47B16B22-3BAC-E8AF-24BE-93625F7BF3CF}"/>
              </a:ext>
            </a:extLst>
          </p:cNvPr>
          <p:cNvPicPr>
            <a:picLocks noChangeAspect="1"/>
          </p:cNvPicPr>
          <p:nvPr/>
        </p:nvPicPr>
        <p:blipFill>
          <a:blip r:embed="rId5"/>
          <a:stretch>
            <a:fillRect/>
          </a:stretch>
        </p:blipFill>
        <p:spPr>
          <a:xfrm>
            <a:off x="350814" y="2291293"/>
            <a:ext cx="5939673" cy="4275222"/>
          </a:xfrm>
          <a:prstGeom prst="rect">
            <a:avLst/>
          </a:prstGeom>
        </p:spPr>
      </p:pic>
      <p:sp>
        <p:nvSpPr>
          <p:cNvPr id="18" name="Légende : flèche vers la droite 7">
            <a:extLst>
              <a:ext uri="{FF2B5EF4-FFF2-40B4-BE49-F238E27FC236}">
                <a16:creationId xmlns:a16="http://schemas.microsoft.com/office/drawing/2014/main" id="{E2F53F4B-7A79-EE4D-5034-B86FCF2B37AC}"/>
              </a:ext>
            </a:extLst>
          </p:cNvPr>
          <p:cNvSpPr/>
          <p:nvPr/>
        </p:nvSpPr>
        <p:spPr>
          <a:xfrm flipH="1">
            <a:off x="6290486" y="2913812"/>
            <a:ext cx="5112567" cy="2684601"/>
          </a:xfrm>
          <a:prstGeom prst="rightArrowCallout">
            <a:avLst>
              <a:gd name="adj1" fmla="val 16881"/>
              <a:gd name="adj2" fmla="val 25000"/>
              <a:gd name="adj3" fmla="val 15528"/>
              <a:gd name="adj4" fmla="val 86882"/>
            </a:avLst>
          </a:prstGeom>
          <a:solidFill>
            <a:schemeClr val="bg1">
              <a:lumMod val="95000"/>
            </a:schemeClr>
          </a:solidFill>
          <a:ln w="6350" cap="flat" cmpd="sng" algn="ctr">
            <a:solidFill>
              <a:schemeClr val="bg1">
                <a:lumMod val="65000"/>
              </a:schemeClr>
            </a:solidFill>
            <a:prstDash val="solid"/>
          </a:ln>
          <a:effectLst/>
        </p:spPr>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r-FR" sz="2000" b="1" i="0" u="none" strike="noStrike" kern="0" cap="none" spc="0" normalizeH="0" baseline="0" noProof="0" dirty="0">
                <a:ln>
                  <a:noFill/>
                </a:ln>
                <a:effectLst/>
                <a:uLnTx/>
                <a:uFillTx/>
                <a:latin typeface="Calibri"/>
              </a:rPr>
              <a:t>World</a:t>
            </a:r>
            <a:r>
              <a:rPr kumimoji="0" lang="fr-FR" sz="2000" b="0" i="0" u="none" strike="noStrike" kern="0" cap="none" spc="0" normalizeH="0" baseline="0" noProof="0" dirty="0">
                <a:ln>
                  <a:noFill/>
                </a:ln>
                <a:effectLst/>
                <a:uLnTx/>
                <a:uFillTx/>
                <a:latin typeface="Calibri"/>
              </a:rPr>
              <a:t>:  A proportion of </a:t>
            </a:r>
            <a:r>
              <a:rPr kumimoji="0" lang="fr-FR" sz="2000" b="0" i="0" u="none" strike="noStrike" kern="0" cap="none" spc="0" normalizeH="0" baseline="0" noProof="0" dirty="0" err="1">
                <a:ln>
                  <a:noFill/>
                </a:ln>
                <a:effectLst/>
                <a:uLnTx/>
                <a:uFillTx/>
                <a:latin typeface="Calibri"/>
              </a:rPr>
              <a:t>informal</a:t>
            </a:r>
            <a:r>
              <a:rPr kumimoji="0" lang="fr-FR" sz="2000" b="0" i="0" u="none" strike="noStrike" kern="0" cap="none" spc="0" normalizeH="0" baseline="0" noProof="0" dirty="0">
                <a:ln>
                  <a:noFill/>
                </a:ln>
                <a:effectLst/>
                <a:uLnTx/>
                <a:uFillTx/>
                <a:latin typeface="Calibri"/>
              </a:rPr>
              <a:t> </a:t>
            </a:r>
            <a:r>
              <a:rPr kumimoji="0" lang="fr-FR" sz="2000" b="0" i="0" u="none" strike="noStrike" kern="0" cap="none" spc="0" normalizeH="0" baseline="0" noProof="0" dirty="0" err="1">
                <a:ln>
                  <a:noFill/>
                </a:ln>
                <a:effectLst/>
                <a:uLnTx/>
                <a:uFillTx/>
                <a:latin typeface="Calibri"/>
              </a:rPr>
              <a:t>employment</a:t>
            </a:r>
            <a:r>
              <a:rPr kumimoji="0" lang="fr-FR" sz="2000" b="0" i="0" u="none" strike="noStrike" kern="0" cap="none" spc="0" normalizeH="0" baseline="0" noProof="0" dirty="0">
                <a:ln>
                  <a:noFill/>
                </a:ln>
                <a:effectLst/>
                <a:uLnTx/>
                <a:uFillTx/>
                <a:latin typeface="Calibri"/>
              </a:rPr>
              <a:t> </a:t>
            </a:r>
            <a:r>
              <a:rPr kumimoji="0" lang="fr-FR" sz="2000" b="0" i="0" u="none" strike="noStrike" kern="0" cap="none" spc="0" normalizeH="0" baseline="0" noProof="0" dirty="0" err="1">
                <a:ln>
                  <a:noFill/>
                </a:ln>
                <a:effectLst/>
                <a:uLnTx/>
                <a:uFillTx/>
                <a:latin typeface="Calibri"/>
              </a:rPr>
              <a:t>which</a:t>
            </a:r>
            <a:r>
              <a:rPr kumimoji="0" lang="fr-FR" sz="2000" b="0" i="0" u="none" strike="noStrike" kern="0" cap="none" spc="0" normalizeH="0" baseline="0" noProof="0" dirty="0">
                <a:ln>
                  <a:noFill/>
                </a:ln>
                <a:effectLst/>
                <a:uLnTx/>
                <a:uFillTx/>
                <a:latin typeface="Calibri"/>
              </a:rPr>
              <a:t> </a:t>
            </a:r>
            <a:r>
              <a:rPr kumimoji="0" lang="fr-FR" sz="2000" b="0" i="0" u="none" strike="noStrike" kern="0" cap="none" spc="0" normalizeH="0" baseline="0" noProof="0" dirty="0" err="1">
                <a:ln>
                  <a:noFill/>
                </a:ln>
                <a:effectLst/>
                <a:uLnTx/>
                <a:uFillTx/>
                <a:latin typeface="Calibri"/>
              </a:rPr>
              <a:t>is</a:t>
            </a:r>
            <a:r>
              <a:rPr kumimoji="0" lang="fr-FR" sz="2000" b="0" i="0" u="none" strike="noStrike" kern="0" cap="none" spc="0" normalizeH="0" baseline="0" noProof="0" dirty="0">
                <a:ln>
                  <a:noFill/>
                </a:ln>
                <a:effectLst/>
                <a:uLnTx/>
                <a:uFillTx/>
                <a:latin typeface="Calibri"/>
              </a:rPr>
              <a:t> close to 2 times </a:t>
            </a:r>
            <a:r>
              <a:rPr kumimoji="0" lang="fr-FR" sz="2000" b="0" i="0" u="none" strike="noStrike" kern="0" cap="none" spc="0" normalizeH="0" baseline="0" noProof="0" dirty="0" err="1">
                <a:ln>
                  <a:noFill/>
                </a:ln>
                <a:effectLst/>
                <a:uLnTx/>
                <a:uFillTx/>
                <a:latin typeface="Calibri"/>
              </a:rPr>
              <a:t>higher</a:t>
            </a:r>
            <a:r>
              <a:rPr kumimoji="0" lang="fr-FR" sz="2000" b="0" i="0" u="none" strike="noStrike" kern="0" cap="none" spc="0" normalizeH="0" baseline="0" noProof="0" dirty="0">
                <a:ln>
                  <a:noFill/>
                </a:ln>
                <a:effectLst/>
                <a:uLnTx/>
                <a:uFillTx/>
                <a:latin typeface="Calibri"/>
              </a:rPr>
              <a:t> </a:t>
            </a:r>
            <a:r>
              <a:rPr kumimoji="0" lang="fr-FR" sz="2000" b="0" i="0" u="none" strike="noStrike" kern="0" cap="none" spc="0" normalizeH="0" baseline="0" noProof="0" dirty="0" err="1">
                <a:ln>
                  <a:noFill/>
                </a:ln>
                <a:effectLst/>
                <a:uLnTx/>
                <a:uFillTx/>
                <a:latin typeface="Calibri"/>
              </a:rPr>
              <a:t>among</a:t>
            </a:r>
            <a:r>
              <a:rPr kumimoji="0" lang="fr-FR" sz="2000" b="0" i="0" u="none" strike="noStrike" kern="0" cap="none" spc="0" normalizeH="0" baseline="0" noProof="0" dirty="0">
                <a:ln>
                  <a:noFill/>
                </a:ln>
                <a:effectLst/>
                <a:uLnTx/>
                <a:uFillTx/>
                <a:latin typeface="Calibri"/>
              </a:rPr>
              <a:t> </a:t>
            </a:r>
            <a:r>
              <a:rPr kumimoji="0" lang="fr-FR" sz="2000" b="0" i="0" u="none" strike="noStrike" kern="0" cap="none" spc="0" normalizeH="0" baseline="0" noProof="0" dirty="0" err="1">
                <a:ln>
                  <a:noFill/>
                </a:ln>
                <a:effectLst/>
                <a:uLnTx/>
                <a:uFillTx/>
                <a:latin typeface="Calibri"/>
              </a:rPr>
              <a:t>workers</a:t>
            </a:r>
            <a:r>
              <a:rPr kumimoji="0" lang="fr-FR" sz="2000" b="0" i="0" u="none" strike="noStrike" kern="0" cap="none" spc="0" normalizeH="0" baseline="0" noProof="0" dirty="0">
                <a:ln>
                  <a:noFill/>
                </a:ln>
                <a:effectLst/>
                <a:uLnTx/>
                <a:uFillTx/>
                <a:latin typeface="Calibri"/>
              </a:rPr>
              <a:t> in rural areas</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r-FR" sz="2000" b="0" i="0" u="none" strike="noStrike" kern="0" cap="none" spc="0" normalizeH="0" baseline="0" noProof="0" dirty="0">
                <a:ln>
                  <a:noFill/>
                </a:ln>
                <a:effectLst/>
                <a:uLnTx/>
                <a:uFillTx/>
                <a:latin typeface="Calibri"/>
              </a:rPr>
              <a:t>The ratio </a:t>
            </a:r>
            <a:r>
              <a:rPr kumimoji="0" lang="fr-FR" sz="2000" b="0" i="0" u="none" strike="noStrike" kern="0" cap="none" spc="0" normalizeH="0" baseline="0" noProof="0" dirty="0" err="1">
                <a:ln>
                  <a:noFill/>
                </a:ln>
                <a:effectLst/>
                <a:uLnTx/>
                <a:uFillTx/>
                <a:latin typeface="Calibri"/>
              </a:rPr>
              <a:t>is</a:t>
            </a:r>
            <a:r>
              <a:rPr kumimoji="0" lang="fr-FR" sz="2000" b="0" i="0" u="none" strike="noStrike" kern="0" cap="none" spc="0" normalizeH="0" baseline="0" noProof="0" dirty="0">
                <a:ln>
                  <a:noFill/>
                </a:ln>
                <a:effectLst/>
                <a:uLnTx/>
                <a:uFillTx/>
                <a:latin typeface="Calibri"/>
              </a:rPr>
              <a:t> </a:t>
            </a:r>
            <a:r>
              <a:rPr kumimoji="0" lang="fr-FR" sz="2000" b="0" i="0" u="none" strike="noStrike" kern="0" cap="none" spc="0" normalizeH="0" baseline="0" noProof="0" dirty="0" err="1">
                <a:ln>
                  <a:noFill/>
                </a:ln>
                <a:effectLst/>
                <a:uLnTx/>
                <a:uFillTx/>
                <a:latin typeface="Calibri"/>
              </a:rPr>
              <a:t>just</a:t>
            </a:r>
            <a:r>
              <a:rPr kumimoji="0" lang="fr-FR" sz="2000" b="0" i="0" u="none" strike="noStrike" kern="0" cap="none" spc="0" normalizeH="0" baseline="0" noProof="0" dirty="0">
                <a:ln>
                  <a:noFill/>
                </a:ln>
                <a:effectLst/>
                <a:uLnTx/>
                <a:uFillTx/>
                <a:latin typeface="Calibri"/>
              </a:rPr>
              <a:t> </a:t>
            </a:r>
            <a:r>
              <a:rPr kumimoji="0" lang="fr-FR" sz="2000" b="0" i="0" u="none" strike="noStrike" kern="0" cap="none" spc="0" normalizeH="0" baseline="0" noProof="0" dirty="0" err="1">
                <a:ln>
                  <a:noFill/>
                </a:ln>
                <a:effectLst/>
                <a:uLnTx/>
                <a:uFillTx/>
                <a:latin typeface="Calibri"/>
              </a:rPr>
              <a:t>slightly</a:t>
            </a:r>
            <a:r>
              <a:rPr kumimoji="0" lang="fr-FR" sz="2000" b="0" i="0" u="none" strike="noStrike" kern="0" cap="none" spc="0" normalizeH="0" baseline="0" noProof="0" dirty="0">
                <a:ln>
                  <a:noFill/>
                </a:ln>
                <a:effectLst/>
                <a:uLnTx/>
                <a:uFillTx/>
                <a:latin typeface="Calibri"/>
              </a:rPr>
              <a:t> </a:t>
            </a:r>
            <a:r>
              <a:rPr kumimoji="0" lang="fr-FR" sz="2000" b="0" i="0" u="none" strike="noStrike" kern="0" cap="none" spc="0" normalizeH="0" baseline="0" noProof="0" dirty="0" err="1">
                <a:ln>
                  <a:noFill/>
                </a:ln>
                <a:effectLst/>
                <a:uLnTx/>
                <a:uFillTx/>
                <a:latin typeface="Calibri"/>
              </a:rPr>
              <a:t>lower</a:t>
            </a:r>
            <a:r>
              <a:rPr kumimoji="0" lang="fr-FR" sz="2000" b="0" i="0" u="none" strike="noStrike" kern="0" cap="none" spc="0" normalizeH="0" baseline="0" noProof="0" dirty="0">
                <a:ln>
                  <a:noFill/>
                </a:ln>
                <a:effectLst/>
                <a:uLnTx/>
                <a:uFillTx/>
                <a:latin typeface="Calibri"/>
              </a:rPr>
              <a:t> for </a:t>
            </a:r>
            <a:r>
              <a:rPr kumimoji="0" lang="fr-FR" sz="2000" b="1" i="0" u="none" strike="noStrike" kern="0" cap="none" spc="0" normalizeH="0" baseline="0" noProof="0" dirty="0">
                <a:ln>
                  <a:noFill/>
                </a:ln>
                <a:effectLst/>
                <a:uLnTx/>
                <a:uFillTx/>
                <a:latin typeface="Calibri"/>
              </a:rPr>
              <a:t>Asia and Pacific</a:t>
            </a:r>
            <a:r>
              <a:rPr kumimoji="0" lang="fr-FR" sz="2000" b="0" i="0" u="none" strike="noStrike" kern="0" cap="none" spc="0" normalizeH="0" baseline="0" noProof="0" dirty="0">
                <a:ln>
                  <a:noFill/>
                </a:ln>
                <a:effectLst/>
                <a:uLnTx/>
                <a:uFillTx/>
                <a:latin typeface="Calibri"/>
              </a:rPr>
              <a:t> as a </a:t>
            </a:r>
            <a:r>
              <a:rPr kumimoji="0" lang="fr-FR" sz="2000" b="0" i="0" u="none" strike="noStrike" kern="0" cap="none" spc="0" normalizeH="0" baseline="0" noProof="0" dirty="0" err="1">
                <a:ln>
                  <a:noFill/>
                </a:ln>
                <a:effectLst/>
                <a:uLnTx/>
                <a:uFillTx/>
                <a:latin typeface="Calibri"/>
              </a:rPr>
              <a:t>whole</a:t>
            </a:r>
            <a:r>
              <a:rPr kumimoji="0" lang="fr-FR" sz="2000" b="0" i="0" u="none" strike="noStrike" kern="0" cap="none" spc="0" normalizeH="0" baseline="0" noProof="0" dirty="0">
                <a:ln>
                  <a:noFill/>
                </a:ln>
                <a:effectLst/>
                <a:uLnTx/>
                <a:uFillTx/>
                <a:latin typeface="Calibri"/>
              </a:rPr>
              <a:t> but the </a:t>
            </a:r>
            <a:r>
              <a:rPr kumimoji="0" lang="fr-FR" sz="2000" b="0" i="0" u="none" strike="noStrike" kern="0" cap="none" spc="0" normalizeH="0" baseline="0" noProof="0" dirty="0" err="1">
                <a:ln>
                  <a:noFill/>
                </a:ln>
                <a:effectLst/>
                <a:uLnTx/>
                <a:uFillTx/>
                <a:latin typeface="Calibri"/>
              </a:rPr>
              <a:t>highest</a:t>
            </a:r>
            <a:r>
              <a:rPr kumimoji="0" lang="fr-FR" sz="2000" b="0" i="0" u="none" strike="noStrike" kern="0" cap="none" spc="0" normalizeH="0" baseline="0" noProof="0" dirty="0">
                <a:ln>
                  <a:noFill/>
                </a:ln>
                <a:effectLst/>
                <a:uLnTx/>
                <a:uFillTx/>
                <a:latin typeface="Calibri"/>
              </a:rPr>
              <a:t> in </a:t>
            </a:r>
            <a:r>
              <a:rPr kumimoji="0" lang="fr-FR" sz="2000" b="0" i="0" u="none" strike="noStrike" kern="0" cap="none" spc="0" normalizeH="0" baseline="0" noProof="0" dirty="0" err="1">
                <a:ln>
                  <a:noFill/>
                </a:ln>
                <a:effectLst/>
                <a:uLnTx/>
                <a:uFillTx/>
                <a:latin typeface="Calibri"/>
              </a:rPr>
              <a:t>Eastern</a:t>
            </a:r>
            <a:r>
              <a:rPr kumimoji="0" lang="fr-FR" sz="2000" b="0" i="0" u="none" strike="noStrike" kern="0" cap="none" spc="0" normalizeH="0" baseline="0" noProof="0" dirty="0">
                <a:ln>
                  <a:noFill/>
                </a:ln>
                <a:effectLst/>
                <a:uLnTx/>
                <a:uFillTx/>
                <a:latin typeface="Calibri"/>
              </a:rPr>
              <a:t> Asia.</a:t>
            </a:r>
          </a:p>
        </p:txBody>
      </p:sp>
      <p:sp>
        <p:nvSpPr>
          <p:cNvPr id="19" name="Légende : flèche vers la droite 26">
            <a:extLst>
              <a:ext uri="{FF2B5EF4-FFF2-40B4-BE49-F238E27FC236}">
                <a16:creationId xmlns:a16="http://schemas.microsoft.com/office/drawing/2014/main" id="{A2715244-ED4B-A138-87FA-04962000933F}"/>
              </a:ext>
            </a:extLst>
          </p:cNvPr>
          <p:cNvSpPr/>
          <p:nvPr/>
        </p:nvSpPr>
        <p:spPr>
          <a:xfrm>
            <a:off x="620538" y="1259587"/>
            <a:ext cx="6240585" cy="2684601"/>
          </a:xfrm>
          <a:prstGeom prst="rightArrowCallout">
            <a:avLst>
              <a:gd name="adj1" fmla="val 16881"/>
              <a:gd name="adj2" fmla="val 25000"/>
              <a:gd name="adj3" fmla="val 15528"/>
              <a:gd name="adj4" fmla="val 86882"/>
            </a:avLst>
          </a:prstGeom>
          <a:solidFill>
            <a:schemeClr val="bg1">
              <a:lumMod val="95000"/>
            </a:schemeClr>
          </a:solidFill>
          <a:ln w="6350" cap="flat" cmpd="sng" algn="ctr">
            <a:solidFill>
              <a:schemeClr val="bg1">
                <a:lumMod val="6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World: </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More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than</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60% of the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workers</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in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informal</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employment</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live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work</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in rural areas,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many</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in agriculture; by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contrast</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close to 80% of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those</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in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formal</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employment</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are in </a:t>
            </a:r>
            <a:r>
              <a:rPr kumimoji="0" lang="fr-FR" sz="20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urban</a:t>
            </a:r>
            <a:r>
              <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areas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The same trend can be observed in Asia; the only exceptions are the Pacific islands.</a:t>
            </a:r>
            <a:endParaRPr kumimoji="0" lang="fr-FR"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DE633992-F9B6-5C39-0938-B6746AF3CDF5}"/>
              </a:ext>
            </a:extLst>
          </p:cNvPr>
          <p:cNvSpPr/>
          <p:nvPr/>
        </p:nvSpPr>
        <p:spPr>
          <a:xfrm>
            <a:off x="3732028" y="5358940"/>
            <a:ext cx="2492473" cy="1430957"/>
          </a:xfrm>
          <a:prstGeom prst="rect">
            <a:avLst/>
          </a:prstGeom>
          <a:solidFill>
            <a:srgbClr val="166E9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badi" panose="020B0604020104020204" pitchFamily="34" charset="0"/>
              </a:rPr>
              <a:t>See</a:t>
            </a:r>
            <a:r>
              <a:rPr kumimoji="0" lang="fr-FR" sz="1800" b="0" i="0" u="none" strike="noStrike" kern="1200" cap="none" spc="0" normalizeH="0" baseline="0" noProof="0" dirty="0">
                <a:ln>
                  <a:noFill/>
                </a:ln>
                <a:solidFill>
                  <a:srgbClr val="FFFFFF"/>
                </a:solidFill>
                <a:effectLst/>
                <a:uLnTx/>
                <a:uFillTx/>
                <a:latin typeface="Abadi" panose="020B0604020104020204" pitchFamily="34" charset="0"/>
              </a:rPr>
              <a:t> </a:t>
            </a:r>
            <a:r>
              <a:rPr kumimoji="0" lang="fr-FR" sz="2000" b="1" i="0" u="none" strike="noStrike" kern="1200" cap="none" spc="0" normalizeH="0" baseline="0" noProof="0" dirty="0" err="1">
                <a:ln>
                  <a:noFill/>
                </a:ln>
                <a:solidFill>
                  <a:srgbClr val="A1FDFB"/>
                </a:solidFill>
                <a:effectLst/>
                <a:uLnTx/>
                <a:uFillTx/>
                <a:latin typeface="Abadi" panose="020B0604020104020204" pitchFamily="34" charset="0"/>
              </a:rPr>
              <a:t>indicators</a:t>
            </a:r>
            <a:r>
              <a:rPr kumimoji="0" lang="fr-FR" sz="2000" b="1" i="0" u="none" strike="noStrike" kern="1200" cap="none" spc="0" normalizeH="0" baseline="0" noProof="0" dirty="0">
                <a:ln>
                  <a:noFill/>
                </a:ln>
                <a:solidFill>
                  <a:srgbClr val="A1FDFB"/>
                </a:solidFill>
                <a:effectLst/>
                <a:uLnTx/>
                <a:uFillTx/>
                <a:latin typeface="Abadi" panose="020B0604020104020204" pitchFamily="34" charset="0"/>
              </a:rPr>
              <a:t> 6 </a:t>
            </a:r>
            <a:r>
              <a:rPr kumimoji="0" lang="fr-FR" sz="1800" b="0" i="0" u="none" strike="noStrike" kern="1200" cap="none" spc="0" normalizeH="0" baseline="0" noProof="0" dirty="0">
                <a:ln>
                  <a:noFill/>
                </a:ln>
                <a:solidFill>
                  <a:srgbClr val="FFFFFF"/>
                </a:solidFill>
                <a:effectLst/>
                <a:uLnTx/>
                <a:uFillTx/>
                <a:latin typeface="Abadi" panose="020B0604020104020204" pitchFamily="34" charset="0"/>
              </a:rPr>
              <a:t>(composition) </a:t>
            </a:r>
            <a:r>
              <a:rPr kumimoji="0" lang="fr-FR" sz="1800" b="1" i="0" u="none" strike="noStrike" kern="1200" cap="none" spc="0" normalizeH="0" baseline="0" noProof="0" dirty="0">
                <a:ln>
                  <a:noFill/>
                </a:ln>
                <a:solidFill>
                  <a:srgbClr val="FFFFFF"/>
                </a:solidFill>
                <a:effectLst/>
                <a:uLnTx/>
                <a:uFillTx/>
                <a:latin typeface="Abadi" panose="020B0604020104020204" pitchFamily="34" charset="0"/>
              </a:rPr>
              <a:t>&amp; </a:t>
            </a:r>
            <a:r>
              <a:rPr kumimoji="0" lang="fr-FR" sz="2000" b="1" i="0" u="none" strike="noStrike" kern="1200" cap="none" spc="0" normalizeH="0" baseline="0" noProof="0" dirty="0">
                <a:ln>
                  <a:noFill/>
                </a:ln>
                <a:solidFill>
                  <a:srgbClr val="A1FDFB"/>
                </a:solidFill>
                <a:effectLst/>
                <a:uLnTx/>
                <a:uFillTx/>
                <a:latin typeface="Abadi" panose="020B0604020104020204" pitchFamily="34" charset="0"/>
              </a:rPr>
              <a:t>14</a:t>
            </a:r>
            <a:r>
              <a:rPr kumimoji="0" lang="fr-FR" sz="1800" b="1" i="0" u="none" strike="noStrike" kern="1200" cap="none" spc="0" normalizeH="0" baseline="0" noProof="0" dirty="0">
                <a:ln>
                  <a:noFill/>
                </a:ln>
                <a:solidFill>
                  <a:srgbClr val="FFFFFF"/>
                </a:solidFill>
                <a:effectLst/>
                <a:uLnTx/>
                <a:uFillTx/>
                <a:latin typeface="Abadi" panose="020B0604020104020204" pitchFamily="34" charset="0"/>
              </a:rPr>
              <a:t> </a:t>
            </a:r>
            <a:r>
              <a:rPr kumimoji="0" lang="fr-FR" sz="1800" b="0" i="0" u="none" strike="noStrike" kern="1200" cap="none" spc="0" normalizeH="0" baseline="0" noProof="0" dirty="0">
                <a:ln>
                  <a:noFill/>
                </a:ln>
                <a:solidFill>
                  <a:srgbClr val="FFFFFF"/>
                </a:solidFill>
                <a:effectLst/>
                <a:uLnTx/>
                <a:uFillTx/>
                <a:latin typeface="Abadi" panose="020B0604020104020204" pitchFamily="34" charset="0"/>
              </a:rPr>
              <a:t>(</a:t>
            </a:r>
            <a:r>
              <a:rPr kumimoji="0" lang="fr-FR" sz="1800" b="0" i="0" u="none" strike="noStrike" kern="1200" cap="none" spc="0" normalizeH="0" baseline="0" noProof="0" dirty="0" err="1">
                <a:ln>
                  <a:noFill/>
                </a:ln>
                <a:solidFill>
                  <a:srgbClr val="FFFFFF"/>
                </a:solidFill>
                <a:effectLst/>
                <a:uLnTx/>
                <a:uFillTx/>
                <a:latin typeface="Abadi" panose="020B0604020104020204" pitchFamily="34" charset="0"/>
              </a:rPr>
              <a:t>exposure</a:t>
            </a:r>
            <a:r>
              <a:rPr kumimoji="0" lang="fr-FR" sz="1800" b="0" i="0" u="none" strike="noStrike" kern="1200" cap="none" spc="0" normalizeH="0" baseline="0" noProof="0" dirty="0">
                <a:ln>
                  <a:noFill/>
                </a:ln>
                <a:solidFill>
                  <a:srgbClr val="FFFFFF"/>
                </a:solidFill>
                <a:effectLst/>
                <a:uLnTx/>
                <a:uFillTx/>
                <a:latin typeface="Abadi" panose="020B0604020104020204" pitchFamily="34" charset="0"/>
              </a:rPr>
              <a:t>) in country profiles</a:t>
            </a:r>
            <a:endParaRPr kumimoji="0" lang="en-GB" sz="18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23" name="ZoneTexte 5">
            <a:extLst>
              <a:ext uri="{FF2B5EF4-FFF2-40B4-BE49-F238E27FC236}">
                <a16:creationId xmlns:a16="http://schemas.microsoft.com/office/drawing/2014/main" id="{B464631F-FE50-3921-CEB3-A730656BAFA3}"/>
              </a:ext>
            </a:extLst>
          </p:cNvPr>
          <p:cNvSpPr txBox="1"/>
          <p:nvPr/>
        </p:nvSpPr>
        <p:spPr>
          <a:xfrm>
            <a:off x="0" y="942001"/>
            <a:ext cx="2066494"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3. Exposure to informality</a:t>
            </a:r>
          </a:p>
        </p:txBody>
      </p:sp>
      <p:sp>
        <p:nvSpPr>
          <p:cNvPr id="24" name="Rectangle 23">
            <a:extLst>
              <a:ext uri="{FF2B5EF4-FFF2-40B4-BE49-F238E27FC236}">
                <a16:creationId xmlns:a16="http://schemas.microsoft.com/office/drawing/2014/main" id="{BFFD8248-203B-91DB-85D6-E3E11471A826}"/>
              </a:ext>
            </a:extLst>
          </p:cNvPr>
          <p:cNvSpPr/>
          <p:nvPr/>
        </p:nvSpPr>
        <p:spPr>
          <a:xfrm>
            <a:off x="6849588" y="1492866"/>
            <a:ext cx="532338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Distribution of informal &amp; formal employment </a:t>
            </a:r>
            <a:r>
              <a:rPr kumimoji="0" lang="en-US" sz="1800" b="1"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by urban / rural (2019)</a:t>
            </a:r>
            <a:br>
              <a:rPr kumimoji="0" lang="en-US" sz="1800" b="1"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br>
            <a:endParaRPr kumimoji="0" lang="fr-FR"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sp>
        <p:nvSpPr>
          <p:cNvPr id="25" name="ZoneTexte 5">
            <a:extLst>
              <a:ext uri="{FF2B5EF4-FFF2-40B4-BE49-F238E27FC236}">
                <a16:creationId xmlns:a16="http://schemas.microsoft.com/office/drawing/2014/main" id="{CDC6A095-2D7B-866D-DE25-D0D2A536A588}"/>
              </a:ext>
            </a:extLst>
          </p:cNvPr>
          <p:cNvSpPr txBox="1"/>
          <p:nvPr/>
        </p:nvSpPr>
        <p:spPr>
          <a:xfrm>
            <a:off x="10125506" y="951671"/>
            <a:ext cx="2066494"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2. Composition of informality</a:t>
            </a:r>
          </a:p>
        </p:txBody>
      </p:sp>
    </p:spTree>
    <p:extLst>
      <p:ext uri="{BB962C8B-B14F-4D97-AF65-F5344CB8AC3E}">
        <p14:creationId xmlns:p14="http://schemas.microsoft.com/office/powerpoint/2010/main" val="40481559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2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9" grpId="0" animBg="1"/>
      <p:bldP spid="24"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993" y="3245209"/>
            <a:ext cx="5945880" cy="1193124"/>
          </a:xfrm>
        </p:spPr>
        <p:txBody>
          <a:bodyPr/>
          <a:lstStyle/>
          <a:p>
            <a:r>
              <a:rPr lang="en-GB" sz="3600" b="0" dirty="0">
                <a:solidFill>
                  <a:schemeClr val="bg1"/>
                </a:solidFill>
              </a:rPr>
              <a:t>Scope of the session</a:t>
            </a:r>
            <a:endParaRPr lang="en-GB" sz="3600" b="0" dirty="0">
              <a:solidFill>
                <a:schemeClr val="accent4">
                  <a:lumMod val="20000"/>
                  <a:lumOff val="80000"/>
                </a:schemeClr>
              </a:solidFill>
            </a:endParaRPr>
          </a:p>
        </p:txBody>
      </p:sp>
    </p:spTree>
    <p:extLst>
      <p:ext uri="{BB962C8B-B14F-4D97-AF65-F5344CB8AC3E}">
        <p14:creationId xmlns:p14="http://schemas.microsoft.com/office/powerpoint/2010/main" val="11940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DDCBA-4796-E772-37FB-72E057CB5849}"/>
              </a:ext>
            </a:extLst>
          </p:cNvPr>
          <p:cNvPicPr>
            <a:picLocks noChangeAspect="1"/>
          </p:cNvPicPr>
          <p:nvPr/>
        </p:nvPicPr>
        <p:blipFill>
          <a:blip r:embed="rId3"/>
          <a:stretch>
            <a:fillRect/>
          </a:stretch>
        </p:blipFill>
        <p:spPr>
          <a:xfrm>
            <a:off x="6393199" y="1834449"/>
            <a:ext cx="5637038" cy="4876925"/>
          </a:xfrm>
          <a:prstGeom prst="rect">
            <a:avLst/>
          </a:prstGeom>
        </p:spPr>
      </p:pic>
      <p:sp>
        <p:nvSpPr>
          <p:cNvPr id="37890" name="Rectangle 2"/>
          <p:cNvSpPr>
            <a:spLocks noGrp="1" noChangeArrowheads="1"/>
          </p:cNvSpPr>
          <p:nvPr>
            <p:ph type="title"/>
          </p:nvPr>
        </p:nvSpPr>
        <p:spPr>
          <a:xfrm>
            <a:off x="392782" y="177079"/>
            <a:ext cx="11406436" cy="1020305"/>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According to you, who are the workers the most exposed to and/or the most represented in informal employment (world, region or country)</a:t>
            </a:r>
            <a:r>
              <a:rPr lang="en-GB" sz="3200" dirty="0">
                <a:solidFill>
                  <a:srgbClr val="FF0000"/>
                </a:solidFill>
                <a:latin typeface="Calibri" panose="020F0502020204030204" pitchFamily="34" charset="0"/>
                <a:cs typeface="Calibri" panose="020F0502020204030204" pitchFamily="34" charset="0"/>
              </a:rPr>
              <a:t>?</a:t>
            </a:r>
            <a:endParaRPr lang="en-GB" sz="3200" b="0" dirty="0">
              <a:solidFill>
                <a:srgbClr val="166E9A"/>
              </a:solidFill>
              <a:latin typeface="Calibri" panose="020F0502020204030204" pitchFamily="34" charset="0"/>
              <a:cs typeface="Calibri" panose="020F0502020204030204" pitchFamily="34" charset="0"/>
            </a:endParaRPr>
          </a:p>
        </p:txBody>
      </p:sp>
      <p:sp>
        <p:nvSpPr>
          <p:cNvPr id="3" name="ZoneTexte 21">
            <a:extLst>
              <a:ext uri="{FF2B5EF4-FFF2-40B4-BE49-F238E27FC236}">
                <a16:creationId xmlns:a16="http://schemas.microsoft.com/office/drawing/2014/main" id="{D572E2F4-5340-B545-B08D-4229DEC9383E}"/>
              </a:ext>
            </a:extLst>
          </p:cNvPr>
          <p:cNvSpPr txBox="1"/>
          <p:nvPr/>
        </p:nvSpPr>
        <p:spPr>
          <a:xfrm>
            <a:off x="6096000" y="1130373"/>
            <a:ext cx="6096000" cy="584775"/>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166E9A"/>
                </a:solidFill>
                <a:effectLst/>
                <a:uLnTx/>
                <a:uFillTx/>
                <a:latin typeface="Noto Sans"/>
                <a:ea typeface="+mn-ea"/>
                <a:cs typeface="Noto Sans"/>
              </a:rPr>
              <a:t>Share of informal employment in total employment by </a:t>
            </a:r>
            <a:r>
              <a:rPr kumimoji="0" lang="en-GB" sz="1600" b="1" i="0" u="none" strike="noStrike" kern="1200" cap="none" spc="0" normalizeH="0" baseline="0" noProof="0" dirty="0">
                <a:ln>
                  <a:noFill/>
                </a:ln>
                <a:solidFill>
                  <a:srgbClr val="166E9A"/>
                </a:solidFill>
                <a:effectLst/>
                <a:uLnTx/>
                <a:uFillTx/>
                <a:latin typeface="Noto Sans"/>
                <a:ea typeface="+mn-ea"/>
                <a:cs typeface="Noto Sans"/>
              </a:rPr>
              <a:t>status in employment </a:t>
            </a:r>
            <a:r>
              <a:rPr kumimoji="0" lang="en-GB" sz="1400" b="0" i="0" u="none" strike="noStrike" kern="1200" cap="none" spc="0" normalizeH="0" baseline="0" noProof="0" dirty="0">
                <a:ln>
                  <a:noFill/>
                </a:ln>
                <a:solidFill>
                  <a:srgbClr val="166E9A"/>
                </a:solidFill>
                <a:effectLst/>
                <a:uLnTx/>
                <a:uFillTx/>
                <a:latin typeface="Noto Sans"/>
                <a:ea typeface="+mn-ea"/>
                <a:cs typeface="Noto Sans"/>
              </a:rPr>
              <a:t>| </a:t>
            </a:r>
            <a:r>
              <a:rPr kumimoji="0" lang="fr-FR" sz="1400" b="0" i="0" u="none" strike="noStrike" kern="1200" cap="none" spc="0" normalizeH="0" baseline="0" noProof="0" dirty="0">
                <a:ln>
                  <a:noFill/>
                </a:ln>
                <a:solidFill>
                  <a:srgbClr val="166E9A"/>
                </a:solidFill>
                <a:effectLst/>
                <a:uLnTx/>
                <a:uFillTx/>
                <a:latin typeface="Noto Sans"/>
                <a:ea typeface="+mn-ea"/>
                <a:cs typeface="Noto Sans"/>
              </a:rPr>
              <a:t>(World, Asia and the Pacific) </a:t>
            </a:r>
            <a:endParaRPr kumimoji="0" lang="en-GB" sz="1400" b="0" i="0" u="none" strike="noStrike" kern="1200" cap="none" spc="0" normalizeH="0" baseline="0" noProof="0" dirty="0">
              <a:ln>
                <a:noFill/>
              </a:ln>
              <a:solidFill>
                <a:srgbClr val="166E9A"/>
              </a:solidFill>
              <a:effectLst/>
              <a:uLnTx/>
              <a:uFillTx/>
              <a:latin typeface="Noto Sans"/>
              <a:ea typeface="+mn-ea"/>
              <a:cs typeface="Noto Sans"/>
            </a:endParaRPr>
          </a:p>
        </p:txBody>
      </p:sp>
      <p:graphicFrame>
        <p:nvGraphicFramePr>
          <p:cNvPr id="19" name="Table 20">
            <a:extLst>
              <a:ext uri="{FF2B5EF4-FFF2-40B4-BE49-F238E27FC236}">
                <a16:creationId xmlns:a16="http://schemas.microsoft.com/office/drawing/2014/main" id="{3D74D3BD-C1C9-7ABB-5CC8-1A4270F43303}"/>
              </a:ext>
            </a:extLst>
          </p:cNvPr>
          <p:cNvGraphicFramePr>
            <a:graphicFrameLocks noGrp="1"/>
          </p:cNvGraphicFramePr>
          <p:nvPr>
            <p:extLst>
              <p:ext uri="{D42A27DB-BD31-4B8C-83A1-F6EECF244321}">
                <p14:modId xmlns:p14="http://schemas.microsoft.com/office/powerpoint/2010/main" val="1761259459"/>
              </p:ext>
            </p:extLst>
          </p:nvPr>
        </p:nvGraphicFramePr>
        <p:xfrm>
          <a:off x="1" y="1039888"/>
          <a:ext cx="5947463" cy="5671486"/>
        </p:xfrm>
        <a:graphic>
          <a:graphicData uri="http://schemas.openxmlformats.org/drawingml/2006/table">
            <a:tbl>
              <a:tblPr firstRow="1" bandRow="1">
                <a:tableStyleId>{E8034E78-7F5D-4C2E-B375-FC64B27BC917}</a:tableStyleId>
              </a:tblPr>
              <a:tblGrid>
                <a:gridCol w="3612887">
                  <a:extLst>
                    <a:ext uri="{9D8B030D-6E8A-4147-A177-3AD203B41FA5}">
                      <a16:colId xmlns:a16="http://schemas.microsoft.com/office/drawing/2014/main" val="2185056562"/>
                    </a:ext>
                  </a:extLst>
                </a:gridCol>
                <a:gridCol w="583644">
                  <a:extLst>
                    <a:ext uri="{9D8B030D-6E8A-4147-A177-3AD203B41FA5}">
                      <a16:colId xmlns:a16="http://schemas.microsoft.com/office/drawing/2014/main" val="2846353005"/>
                    </a:ext>
                  </a:extLst>
                </a:gridCol>
                <a:gridCol w="583644">
                  <a:extLst>
                    <a:ext uri="{9D8B030D-6E8A-4147-A177-3AD203B41FA5}">
                      <a16:colId xmlns:a16="http://schemas.microsoft.com/office/drawing/2014/main" val="2823910693"/>
                    </a:ext>
                  </a:extLst>
                </a:gridCol>
                <a:gridCol w="583644">
                  <a:extLst>
                    <a:ext uri="{9D8B030D-6E8A-4147-A177-3AD203B41FA5}">
                      <a16:colId xmlns:a16="http://schemas.microsoft.com/office/drawing/2014/main" val="1107666545"/>
                    </a:ext>
                  </a:extLst>
                </a:gridCol>
                <a:gridCol w="583644">
                  <a:extLst>
                    <a:ext uri="{9D8B030D-6E8A-4147-A177-3AD203B41FA5}">
                      <a16:colId xmlns:a16="http://schemas.microsoft.com/office/drawing/2014/main" val="1871030265"/>
                    </a:ext>
                  </a:extLst>
                </a:gridCol>
              </a:tblGrid>
              <a:tr h="354931">
                <a:tc>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fr-FR" sz="1700" dirty="0">
                          <a:latin typeface="Calibri" panose="020F0502020204030204" pitchFamily="34" charset="0"/>
                          <a:cs typeface="Calibri" panose="020F0502020204030204" pitchFamily="34" charset="0"/>
                        </a:rPr>
                        <a:t>World</a:t>
                      </a: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en-GB" sz="1700" dirty="0">
                          <a:latin typeface="Calibri" panose="020F0502020204030204" pitchFamily="34" charset="0"/>
                          <a:cs typeface="Calibri" panose="020F0502020204030204" pitchFamily="34" charset="0"/>
                        </a:rPr>
                        <a:t>Region</a:t>
                      </a: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pPr algn="ct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13414724"/>
                  </a:ext>
                </a:extLst>
              </a:tr>
              <a:tr h="354931">
                <a:tc>
                  <a:txBody>
                    <a:bodyPr/>
                    <a:lstStyle/>
                    <a:p>
                      <a:r>
                        <a:rPr lang="fr-FR" sz="1700" dirty="0">
                          <a:latin typeface="Calibri" panose="020F0502020204030204" pitchFamily="34" charset="0"/>
                          <a:cs typeface="Calibri" panose="020F0502020204030204" pitchFamily="34" charset="0"/>
                        </a:rPr>
                        <a:t>Informal </a:t>
                      </a:r>
                      <a:r>
                        <a:rPr lang="fr-FR" sz="1700" dirty="0" err="1">
                          <a:latin typeface="Calibri" panose="020F0502020204030204" pitchFamily="34" charset="0"/>
                          <a:cs typeface="Calibri" panose="020F0502020204030204" pitchFamily="34" charset="0"/>
                        </a:rPr>
                        <a:t>employment</a:t>
                      </a:r>
                      <a:r>
                        <a:rPr lang="fr-FR" sz="1700" dirty="0">
                          <a:latin typeface="Calibri" panose="020F0502020204030204" pitchFamily="34" charset="0"/>
                          <a:cs typeface="Calibri" panose="020F0502020204030204" pitchFamily="34" charset="0"/>
                        </a:rPr>
                        <a:t> </a:t>
                      </a:r>
                      <a:r>
                        <a:rPr lang="fr-FR" sz="1700" dirty="0" err="1">
                          <a:latin typeface="Calibri" panose="020F0502020204030204" pitchFamily="34" charset="0"/>
                          <a:cs typeface="Calibri" panose="020F0502020204030204" pitchFamily="34" charset="0"/>
                        </a:rPr>
                        <a:t>is</a:t>
                      </a:r>
                      <a:r>
                        <a:rPr lang="fr-FR" sz="1700" dirty="0">
                          <a:latin typeface="Calibri" panose="020F0502020204030204" pitchFamily="34" charset="0"/>
                          <a:cs typeface="Calibri" panose="020F0502020204030204" pitchFamily="34" charset="0"/>
                        </a:rPr>
                        <a:t>…</a:t>
                      </a:r>
                      <a:endParaRPr lang="en-GB" sz="17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83100018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A greater source of employment for women than for men</a:t>
                      </a:r>
                      <a:endParaRPr kumimoji="0" lang="en-GB" sz="1600" b="0" i="0" u="none" strike="noStrike" kern="1200" cap="none" spc="0" normalizeH="0" baseline="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674429"/>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young workers and senior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130253"/>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Null or negligible among high educated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239726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The informal economy tends to absorb people with low-education</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513287"/>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Higher among independent workers compared to wage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600436"/>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Independent workers make up the majority of informal employment</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21884"/>
                  </a:ext>
                </a:extLst>
              </a:tr>
              <a:tr h="799514">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Workers in large enterprises are “safe” &amp; protected against the risk of being informally employed</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3151069"/>
                  </a:ext>
                </a:extLst>
              </a:tr>
              <a:tr h="749610">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noProof="0" dirty="0">
                          <a:solidFill>
                            <a:schemeClr val="bg1">
                              <a:lumMod val="50000"/>
                            </a:schemeClr>
                          </a:solidFill>
                          <a:latin typeface="Calibri" panose="020F0502020204030204" pitchFamily="34" charset="0"/>
                          <a:cs typeface="Calibri" panose="020F0502020204030204" pitchFamily="34" charset="0"/>
                        </a:rPr>
                        <a:t>Agriculture, domestic work &amp; construction tend to be highly informal</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139004"/>
                  </a:ext>
                </a:extLst>
              </a:tr>
            </a:tbl>
          </a:graphicData>
        </a:graphic>
      </p:graphicFrame>
      <p:sp>
        <p:nvSpPr>
          <p:cNvPr id="32" name="Arrow: Down 31">
            <a:extLst>
              <a:ext uri="{FF2B5EF4-FFF2-40B4-BE49-F238E27FC236}">
                <a16:creationId xmlns:a16="http://schemas.microsoft.com/office/drawing/2014/main" id="{951904B4-ED59-02F6-BDB8-B1C5CC86D8A0}"/>
              </a:ext>
            </a:extLst>
          </p:cNvPr>
          <p:cNvSpPr/>
          <p:nvPr/>
        </p:nvSpPr>
        <p:spPr>
          <a:xfrm>
            <a:off x="6768887" y="2916908"/>
            <a:ext cx="350875" cy="414669"/>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Arrow: Down 33">
            <a:extLst>
              <a:ext uri="{FF2B5EF4-FFF2-40B4-BE49-F238E27FC236}">
                <a16:creationId xmlns:a16="http://schemas.microsoft.com/office/drawing/2014/main" id="{D4B0AE1E-C8C6-1C06-A483-6497E2D8C78B}"/>
              </a:ext>
            </a:extLst>
          </p:cNvPr>
          <p:cNvSpPr/>
          <p:nvPr/>
        </p:nvSpPr>
        <p:spPr>
          <a:xfrm>
            <a:off x="9585639" y="2530775"/>
            <a:ext cx="350875" cy="414669"/>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Arrow: Down 34">
            <a:extLst>
              <a:ext uri="{FF2B5EF4-FFF2-40B4-BE49-F238E27FC236}">
                <a16:creationId xmlns:a16="http://schemas.microsoft.com/office/drawing/2014/main" id="{B6EECE01-90D0-5D6D-9459-0C1CED7F41AD}"/>
              </a:ext>
            </a:extLst>
          </p:cNvPr>
          <p:cNvSpPr/>
          <p:nvPr/>
        </p:nvSpPr>
        <p:spPr>
          <a:xfrm>
            <a:off x="8211412" y="1665177"/>
            <a:ext cx="350875" cy="414669"/>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Right Brace 35">
            <a:extLst>
              <a:ext uri="{FF2B5EF4-FFF2-40B4-BE49-F238E27FC236}">
                <a16:creationId xmlns:a16="http://schemas.microsoft.com/office/drawing/2014/main" id="{51D08189-CBF7-EC79-65DA-00221E6290BF}"/>
              </a:ext>
            </a:extLst>
          </p:cNvPr>
          <p:cNvSpPr/>
          <p:nvPr/>
        </p:nvSpPr>
        <p:spPr>
          <a:xfrm rot="5400000">
            <a:off x="8277428" y="1825791"/>
            <a:ext cx="146405" cy="622108"/>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grpSp>
        <p:nvGrpSpPr>
          <p:cNvPr id="37" name="Group 36">
            <a:extLst>
              <a:ext uri="{FF2B5EF4-FFF2-40B4-BE49-F238E27FC236}">
                <a16:creationId xmlns:a16="http://schemas.microsoft.com/office/drawing/2014/main" id="{B4891BE8-312A-BF0E-2F63-B1A35C786BE2}"/>
              </a:ext>
            </a:extLst>
          </p:cNvPr>
          <p:cNvGrpSpPr/>
          <p:nvPr/>
        </p:nvGrpSpPr>
        <p:grpSpPr>
          <a:xfrm>
            <a:off x="3884678" y="4914211"/>
            <a:ext cx="2077220" cy="1074801"/>
            <a:chOff x="10083203" y="3497198"/>
            <a:chExt cx="2077220" cy="1074801"/>
          </a:xfrm>
        </p:grpSpPr>
        <p:sp>
          <p:nvSpPr>
            <p:cNvPr id="38" name="Rectangle 37">
              <a:extLst>
                <a:ext uri="{FF2B5EF4-FFF2-40B4-BE49-F238E27FC236}">
                  <a16:creationId xmlns:a16="http://schemas.microsoft.com/office/drawing/2014/main" id="{0C993B9B-FCDE-C5AE-A476-1CD503C4A14C}"/>
                </a:ext>
              </a:extLst>
            </p:cNvPr>
            <p:cNvSpPr/>
            <p:nvPr/>
          </p:nvSpPr>
          <p:spPr>
            <a:xfrm>
              <a:off x="10083203" y="3497198"/>
              <a:ext cx="2002952" cy="107480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badi"/>
                  <a:ea typeface="+mn-ea"/>
                  <a:cs typeface="+mn-cs"/>
                </a:rPr>
                <a:t>See</a:t>
              </a:r>
              <a:r>
                <a:rPr kumimoji="0" lang="fr-FR" sz="1800" b="0" i="0" u="none" strike="noStrike" kern="1200" cap="none" spc="0" normalizeH="0" baseline="0" noProof="0" dirty="0">
                  <a:ln>
                    <a:noFill/>
                  </a:ln>
                  <a:solidFill>
                    <a:srgbClr val="FFFFFF"/>
                  </a:solidFill>
                  <a:effectLst/>
                  <a:uLnTx/>
                  <a:uFillTx/>
                  <a:latin typeface="Abadi"/>
                  <a:ea typeface="+mn-ea"/>
                  <a:cs typeface="+mn-cs"/>
                </a:rPr>
                <a:t> </a:t>
              </a:r>
              <a:r>
                <a:rPr kumimoji="0" lang="fr-FR" sz="2000" b="1" i="0" u="none" strike="noStrike" kern="1200" cap="none" spc="0" normalizeH="0" baseline="0" noProof="0" dirty="0" err="1">
                  <a:ln>
                    <a:noFill/>
                  </a:ln>
                  <a:solidFill>
                    <a:srgbClr val="A1FDFB"/>
                  </a:solidFill>
                  <a:effectLst/>
                  <a:uLnTx/>
                  <a:uFillTx/>
                  <a:latin typeface="Abadi"/>
                  <a:ea typeface="+mn-ea"/>
                  <a:cs typeface="+mn-cs"/>
                </a:rPr>
                <a:t>indicators</a:t>
              </a:r>
              <a:r>
                <a:rPr kumimoji="0" lang="fr-FR" sz="2000" b="1" i="0" u="none" strike="noStrike" kern="1200" cap="none" spc="0" normalizeH="0" baseline="0" noProof="0" dirty="0">
                  <a:ln>
                    <a:noFill/>
                  </a:ln>
                  <a:solidFill>
                    <a:srgbClr val="A1FDFB"/>
                  </a:solidFill>
                  <a:effectLst/>
                  <a:uLnTx/>
                  <a:uFillTx/>
                  <a:latin typeface="Abadi"/>
                  <a:ea typeface="+mn-ea"/>
                  <a:cs typeface="+mn-cs"/>
                </a:rPr>
                <a:t> 15 &amp; 25 </a:t>
              </a:r>
              <a:r>
                <a:rPr kumimoji="0" lang="fr-FR" sz="1800" b="0" i="0" u="none" strike="noStrike" kern="1200" cap="none" spc="0" normalizeH="0" baseline="0" noProof="0" dirty="0">
                  <a:ln>
                    <a:noFill/>
                  </a:ln>
                  <a:solidFill>
                    <a:srgbClr val="FFFFFF"/>
                  </a:solidFill>
                  <a:effectLst/>
                  <a:uLnTx/>
                  <a:uFillTx/>
                  <a:latin typeface="Abadi"/>
                  <a:ea typeface="+mn-ea"/>
                  <a:cs typeface="+mn-cs"/>
                </a:rPr>
                <a:t>in Country profiles</a:t>
              </a:r>
              <a:endParaRPr kumimoji="0" lang="en-GB" sz="1800" b="0" i="0" u="none" strike="noStrike" kern="1200" cap="none" spc="0" normalizeH="0" baseline="0" noProof="0" dirty="0">
                <a:ln>
                  <a:noFill/>
                </a:ln>
                <a:solidFill>
                  <a:srgbClr val="FFFFFF"/>
                </a:solidFill>
                <a:effectLst/>
                <a:uLnTx/>
                <a:uFillTx/>
                <a:latin typeface="Abadi"/>
                <a:ea typeface="+mn-ea"/>
                <a:cs typeface="+mn-cs"/>
              </a:endParaRPr>
            </a:p>
          </p:txBody>
        </p:sp>
        <p:pic>
          <p:nvPicPr>
            <p:cNvPr id="39" name="Graphic 38" descr="Zoom in outline">
              <a:extLst>
                <a:ext uri="{FF2B5EF4-FFF2-40B4-BE49-F238E27FC236}">
                  <a16:creationId xmlns:a16="http://schemas.microsoft.com/office/drawing/2014/main" id="{2B21E7C8-D0B9-9CD5-1E87-2A6280C09D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4798" y="3764440"/>
              <a:ext cx="695625" cy="695625"/>
            </a:xfrm>
            <a:prstGeom prst="rect">
              <a:avLst/>
            </a:prstGeom>
          </p:spPr>
        </p:pic>
      </p:grpSp>
      <p:sp>
        <p:nvSpPr>
          <p:cNvPr id="4" name="ZoneTexte 5">
            <a:extLst>
              <a:ext uri="{FF2B5EF4-FFF2-40B4-BE49-F238E27FC236}">
                <a16:creationId xmlns:a16="http://schemas.microsoft.com/office/drawing/2014/main" id="{F1E3CDAE-E9ED-DB68-2C42-47316A1CDA68}"/>
              </a:ext>
            </a:extLst>
          </p:cNvPr>
          <p:cNvSpPr txBox="1"/>
          <p:nvPr/>
        </p:nvSpPr>
        <p:spPr>
          <a:xfrm>
            <a:off x="3866150" y="6096146"/>
            <a:ext cx="2002952"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3. Exposure to informality</a:t>
            </a:r>
          </a:p>
        </p:txBody>
      </p:sp>
      <p:sp>
        <p:nvSpPr>
          <p:cNvPr id="7" name="Arrow: Down 6">
            <a:extLst>
              <a:ext uri="{FF2B5EF4-FFF2-40B4-BE49-F238E27FC236}">
                <a16:creationId xmlns:a16="http://schemas.microsoft.com/office/drawing/2014/main" id="{105FA449-1336-18E4-0F6E-6EDEBEB86613}"/>
              </a:ext>
            </a:extLst>
          </p:cNvPr>
          <p:cNvSpPr/>
          <p:nvPr/>
        </p:nvSpPr>
        <p:spPr>
          <a:xfrm>
            <a:off x="10930356" y="1764189"/>
            <a:ext cx="350875" cy="414669"/>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ight Brace 7">
            <a:extLst>
              <a:ext uri="{FF2B5EF4-FFF2-40B4-BE49-F238E27FC236}">
                <a16:creationId xmlns:a16="http://schemas.microsoft.com/office/drawing/2014/main" id="{DBD8FA7A-3D68-045F-B44A-664A016C38FF}"/>
              </a:ext>
            </a:extLst>
          </p:cNvPr>
          <p:cNvSpPr/>
          <p:nvPr/>
        </p:nvSpPr>
        <p:spPr>
          <a:xfrm rot="5400000">
            <a:off x="10996372" y="1924803"/>
            <a:ext cx="146405" cy="622108"/>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9AC992F8-81E2-E3ED-C2A2-81445C3D2F62}"/>
              </a:ext>
            </a:extLst>
          </p:cNvPr>
          <p:cNvPicPr>
            <a:picLocks noChangeAspect="1"/>
          </p:cNvPicPr>
          <p:nvPr/>
        </p:nvPicPr>
        <p:blipFill>
          <a:blip r:embed="rId6"/>
          <a:stretch>
            <a:fillRect/>
          </a:stretch>
        </p:blipFill>
        <p:spPr>
          <a:xfrm>
            <a:off x="6393199" y="1834449"/>
            <a:ext cx="5637038" cy="4876925"/>
          </a:xfrm>
          <a:prstGeom prst="rect">
            <a:avLst/>
          </a:prstGeom>
          <a:solidFill>
            <a:schemeClr val="bg1"/>
          </a:solidFill>
        </p:spPr>
      </p:pic>
      <p:sp>
        <p:nvSpPr>
          <p:cNvPr id="10" name="Arrow: Down 9">
            <a:extLst>
              <a:ext uri="{FF2B5EF4-FFF2-40B4-BE49-F238E27FC236}">
                <a16:creationId xmlns:a16="http://schemas.microsoft.com/office/drawing/2014/main" id="{12588E14-10F8-8513-EA3B-A8DF8C4AA5E4}"/>
              </a:ext>
            </a:extLst>
          </p:cNvPr>
          <p:cNvSpPr/>
          <p:nvPr/>
        </p:nvSpPr>
        <p:spPr>
          <a:xfrm>
            <a:off x="7559579" y="2162654"/>
            <a:ext cx="350875" cy="414669"/>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Arrow: Down 10">
            <a:extLst>
              <a:ext uri="{FF2B5EF4-FFF2-40B4-BE49-F238E27FC236}">
                <a16:creationId xmlns:a16="http://schemas.microsoft.com/office/drawing/2014/main" id="{142C9754-0FB3-6985-C24B-4579A6702F2A}"/>
              </a:ext>
            </a:extLst>
          </p:cNvPr>
          <p:cNvSpPr/>
          <p:nvPr/>
        </p:nvSpPr>
        <p:spPr>
          <a:xfrm>
            <a:off x="10326824" y="2101725"/>
            <a:ext cx="350875" cy="414669"/>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Arrow: Down 11">
            <a:extLst>
              <a:ext uri="{FF2B5EF4-FFF2-40B4-BE49-F238E27FC236}">
                <a16:creationId xmlns:a16="http://schemas.microsoft.com/office/drawing/2014/main" id="{C22F2994-A62F-521D-C7B0-160EEC4F5ADE}"/>
              </a:ext>
            </a:extLst>
          </p:cNvPr>
          <p:cNvSpPr/>
          <p:nvPr/>
        </p:nvSpPr>
        <p:spPr>
          <a:xfrm>
            <a:off x="6772866" y="2910170"/>
            <a:ext cx="350875" cy="414669"/>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2331008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par>
                                <p:cTn id="26" presetID="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34" grpId="0" animBg="1"/>
      <p:bldP spid="35" grpId="0" animBg="1"/>
      <p:bldP spid="36" grpId="0" animBg="1"/>
      <p:bldP spid="7"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CA90CE-7D8D-3436-2CAE-22C7EC4E3D2F}"/>
              </a:ext>
            </a:extLst>
          </p:cNvPr>
          <p:cNvPicPr>
            <a:picLocks noChangeAspect="1"/>
          </p:cNvPicPr>
          <p:nvPr/>
        </p:nvPicPr>
        <p:blipFill>
          <a:blip r:embed="rId3"/>
          <a:stretch>
            <a:fillRect/>
          </a:stretch>
        </p:blipFill>
        <p:spPr>
          <a:xfrm>
            <a:off x="6483543" y="1684371"/>
            <a:ext cx="5635561" cy="5173629"/>
          </a:xfrm>
          <a:prstGeom prst="rect">
            <a:avLst/>
          </a:prstGeom>
        </p:spPr>
      </p:pic>
      <p:sp>
        <p:nvSpPr>
          <p:cNvPr id="37890" name="Rectangle 2"/>
          <p:cNvSpPr>
            <a:spLocks noGrp="1" noChangeArrowheads="1"/>
          </p:cNvSpPr>
          <p:nvPr>
            <p:ph type="title"/>
          </p:nvPr>
        </p:nvSpPr>
        <p:spPr>
          <a:xfrm>
            <a:off x="392782" y="177079"/>
            <a:ext cx="11406436" cy="1020305"/>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According to you, who are the workers the most exposed to and/or the most represented in informal employment in the selected countries?</a:t>
            </a:r>
          </a:p>
        </p:txBody>
      </p:sp>
      <p:sp>
        <p:nvSpPr>
          <p:cNvPr id="3" name="ZoneTexte 21">
            <a:extLst>
              <a:ext uri="{FF2B5EF4-FFF2-40B4-BE49-F238E27FC236}">
                <a16:creationId xmlns:a16="http://schemas.microsoft.com/office/drawing/2014/main" id="{D572E2F4-5340-B545-B08D-4229DEC9383E}"/>
              </a:ext>
            </a:extLst>
          </p:cNvPr>
          <p:cNvSpPr txBox="1"/>
          <p:nvPr/>
        </p:nvSpPr>
        <p:spPr>
          <a:xfrm>
            <a:off x="6095999" y="1130373"/>
            <a:ext cx="6096000" cy="553998"/>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500" b="0" i="0" u="none" strike="noStrike" kern="1200" cap="none" spc="0" normalizeH="0" baseline="0" noProof="0" dirty="0">
                <a:ln>
                  <a:noFill/>
                </a:ln>
                <a:solidFill>
                  <a:srgbClr val="166E9A"/>
                </a:solidFill>
                <a:effectLst/>
                <a:uLnTx/>
                <a:uFillTx/>
                <a:latin typeface="Noto Sans"/>
                <a:ea typeface="+mn-ea"/>
                <a:cs typeface="Noto Sans"/>
              </a:rPr>
              <a:t>Distribution of informal and formal employment in total employment by </a:t>
            </a:r>
            <a:r>
              <a:rPr kumimoji="0" lang="en-GB" sz="1500" b="1" i="0" u="none" strike="noStrike" kern="1200" cap="none" spc="0" normalizeH="0" baseline="0" noProof="0" dirty="0">
                <a:ln>
                  <a:noFill/>
                </a:ln>
                <a:solidFill>
                  <a:srgbClr val="166E9A"/>
                </a:solidFill>
                <a:effectLst/>
                <a:uLnTx/>
                <a:uFillTx/>
                <a:latin typeface="Noto Sans"/>
                <a:ea typeface="+mn-ea"/>
                <a:cs typeface="Noto Sans"/>
              </a:rPr>
              <a:t>status in employment </a:t>
            </a:r>
            <a:r>
              <a:rPr kumimoji="0" lang="en-GB" sz="1200" b="0" i="0" u="none" strike="noStrike" kern="1200" cap="none" spc="0" normalizeH="0" baseline="0" noProof="0" dirty="0">
                <a:ln>
                  <a:noFill/>
                </a:ln>
                <a:solidFill>
                  <a:srgbClr val="166E9A"/>
                </a:solidFill>
                <a:effectLst/>
                <a:uLnTx/>
                <a:uFillTx/>
                <a:latin typeface="Noto Sans"/>
                <a:ea typeface="+mn-ea"/>
                <a:cs typeface="Noto Sans"/>
              </a:rPr>
              <a:t>| </a:t>
            </a:r>
            <a:r>
              <a:rPr kumimoji="0" lang="fr-FR" sz="1200" b="0" i="0" u="none" strike="noStrike" kern="1200" cap="none" spc="0" normalizeH="0" baseline="0" noProof="0" dirty="0">
                <a:ln>
                  <a:noFill/>
                </a:ln>
                <a:solidFill>
                  <a:srgbClr val="166E9A"/>
                </a:solidFill>
                <a:effectLst/>
                <a:uLnTx/>
                <a:uFillTx/>
                <a:latin typeface="Noto Sans"/>
                <a:ea typeface="+mn-ea"/>
                <a:cs typeface="Noto Sans"/>
              </a:rPr>
              <a:t>(World, Asia </a:t>
            </a:r>
            <a:r>
              <a:rPr lang="fr-FR" sz="1200" dirty="0">
                <a:solidFill>
                  <a:srgbClr val="166E9A"/>
                </a:solidFill>
                <a:latin typeface="Noto Sans"/>
                <a:cs typeface="Noto Sans"/>
              </a:rPr>
              <a:t>&amp;</a:t>
            </a:r>
            <a:r>
              <a:rPr kumimoji="0" lang="fr-FR" sz="1200" b="0" i="0" u="none" strike="noStrike" kern="1200" cap="none" spc="0" normalizeH="0" baseline="0" noProof="0" dirty="0">
                <a:ln>
                  <a:noFill/>
                </a:ln>
                <a:solidFill>
                  <a:srgbClr val="166E9A"/>
                </a:solidFill>
                <a:effectLst/>
                <a:uLnTx/>
                <a:uFillTx/>
                <a:latin typeface="Noto Sans"/>
                <a:ea typeface="+mn-ea"/>
                <a:cs typeface="Noto Sans"/>
              </a:rPr>
              <a:t> the Pacific) </a:t>
            </a:r>
            <a:endParaRPr kumimoji="0" lang="en-GB" sz="1200" b="0" i="0" u="none" strike="noStrike" kern="1200" cap="none" spc="0" normalizeH="0" baseline="0" noProof="0" dirty="0">
              <a:ln>
                <a:noFill/>
              </a:ln>
              <a:solidFill>
                <a:srgbClr val="166E9A"/>
              </a:solidFill>
              <a:effectLst/>
              <a:uLnTx/>
              <a:uFillTx/>
              <a:latin typeface="Noto Sans"/>
              <a:ea typeface="+mn-ea"/>
              <a:cs typeface="Noto Sans"/>
            </a:endParaRPr>
          </a:p>
        </p:txBody>
      </p:sp>
      <p:graphicFrame>
        <p:nvGraphicFramePr>
          <p:cNvPr id="4" name="Table 20">
            <a:extLst>
              <a:ext uri="{FF2B5EF4-FFF2-40B4-BE49-F238E27FC236}">
                <a16:creationId xmlns:a16="http://schemas.microsoft.com/office/drawing/2014/main" id="{A2EE0CDD-F248-938F-3445-6FEA68B4A5AD}"/>
              </a:ext>
            </a:extLst>
          </p:cNvPr>
          <p:cNvGraphicFramePr>
            <a:graphicFrameLocks noGrp="1"/>
          </p:cNvGraphicFramePr>
          <p:nvPr>
            <p:extLst>
              <p:ext uri="{D42A27DB-BD31-4B8C-83A1-F6EECF244321}">
                <p14:modId xmlns:p14="http://schemas.microsoft.com/office/powerpoint/2010/main" val="2883226903"/>
              </p:ext>
            </p:extLst>
          </p:nvPr>
        </p:nvGraphicFramePr>
        <p:xfrm>
          <a:off x="1" y="1039888"/>
          <a:ext cx="5947463" cy="5671486"/>
        </p:xfrm>
        <a:graphic>
          <a:graphicData uri="http://schemas.openxmlformats.org/drawingml/2006/table">
            <a:tbl>
              <a:tblPr firstRow="1" bandRow="1">
                <a:tableStyleId>{E8034E78-7F5D-4C2E-B375-FC64B27BC917}</a:tableStyleId>
              </a:tblPr>
              <a:tblGrid>
                <a:gridCol w="3612887">
                  <a:extLst>
                    <a:ext uri="{9D8B030D-6E8A-4147-A177-3AD203B41FA5}">
                      <a16:colId xmlns:a16="http://schemas.microsoft.com/office/drawing/2014/main" val="2185056562"/>
                    </a:ext>
                  </a:extLst>
                </a:gridCol>
                <a:gridCol w="583644">
                  <a:extLst>
                    <a:ext uri="{9D8B030D-6E8A-4147-A177-3AD203B41FA5}">
                      <a16:colId xmlns:a16="http://schemas.microsoft.com/office/drawing/2014/main" val="2846353005"/>
                    </a:ext>
                  </a:extLst>
                </a:gridCol>
                <a:gridCol w="583644">
                  <a:extLst>
                    <a:ext uri="{9D8B030D-6E8A-4147-A177-3AD203B41FA5}">
                      <a16:colId xmlns:a16="http://schemas.microsoft.com/office/drawing/2014/main" val="2823910693"/>
                    </a:ext>
                  </a:extLst>
                </a:gridCol>
                <a:gridCol w="583644">
                  <a:extLst>
                    <a:ext uri="{9D8B030D-6E8A-4147-A177-3AD203B41FA5}">
                      <a16:colId xmlns:a16="http://schemas.microsoft.com/office/drawing/2014/main" val="1107666545"/>
                    </a:ext>
                  </a:extLst>
                </a:gridCol>
                <a:gridCol w="583644">
                  <a:extLst>
                    <a:ext uri="{9D8B030D-6E8A-4147-A177-3AD203B41FA5}">
                      <a16:colId xmlns:a16="http://schemas.microsoft.com/office/drawing/2014/main" val="1871030265"/>
                    </a:ext>
                  </a:extLst>
                </a:gridCol>
              </a:tblGrid>
              <a:tr h="354931">
                <a:tc>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fr-FR" sz="1700" dirty="0">
                          <a:latin typeface="Calibri" panose="020F0502020204030204" pitchFamily="34" charset="0"/>
                          <a:cs typeface="Calibri" panose="020F0502020204030204" pitchFamily="34" charset="0"/>
                        </a:rPr>
                        <a:t>World</a:t>
                      </a: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en-GB" sz="1700" dirty="0">
                          <a:latin typeface="Calibri" panose="020F0502020204030204" pitchFamily="34" charset="0"/>
                          <a:cs typeface="Calibri" panose="020F0502020204030204" pitchFamily="34" charset="0"/>
                        </a:rPr>
                        <a:t>Region</a:t>
                      </a: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pPr algn="ct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13414724"/>
                  </a:ext>
                </a:extLst>
              </a:tr>
              <a:tr h="354931">
                <a:tc>
                  <a:txBody>
                    <a:bodyPr/>
                    <a:lstStyle/>
                    <a:p>
                      <a:r>
                        <a:rPr lang="fr-FR" sz="1700" dirty="0">
                          <a:latin typeface="Calibri" panose="020F0502020204030204" pitchFamily="34" charset="0"/>
                          <a:cs typeface="Calibri" panose="020F0502020204030204" pitchFamily="34" charset="0"/>
                        </a:rPr>
                        <a:t>Informal </a:t>
                      </a:r>
                      <a:r>
                        <a:rPr lang="fr-FR" sz="1700" dirty="0" err="1">
                          <a:latin typeface="Calibri" panose="020F0502020204030204" pitchFamily="34" charset="0"/>
                          <a:cs typeface="Calibri" panose="020F0502020204030204" pitchFamily="34" charset="0"/>
                        </a:rPr>
                        <a:t>employment</a:t>
                      </a:r>
                      <a:r>
                        <a:rPr lang="fr-FR" sz="1700" dirty="0">
                          <a:latin typeface="Calibri" panose="020F0502020204030204" pitchFamily="34" charset="0"/>
                          <a:cs typeface="Calibri" panose="020F0502020204030204" pitchFamily="34" charset="0"/>
                        </a:rPr>
                        <a:t> </a:t>
                      </a:r>
                      <a:r>
                        <a:rPr lang="fr-FR" sz="1700" dirty="0" err="1">
                          <a:latin typeface="Calibri" panose="020F0502020204030204" pitchFamily="34" charset="0"/>
                          <a:cs typeface="Calibri" panose="020F0502020204030204" pitchFamily="34" charset="0"/>
                        </a:rPr>
                        <a:t>is</a:t>
                      </a:r>
                      <a:r>
                        <a:rPr lang="fr-FR" sz="1700" dirty="0">
                          <a:latin typeface="Calibri" panose="020F0502020204030204" pitchFamily="34" charset="0"/>
                          <a:cs typeface="Calibri" panose="020F0502020204030204" pitchFamily="34" charset="0"/>
                        </a:rPr>
                        <a:t>…</a:t>
                      </a:r>
                      <a:endParaRPr lang="en-GB" sz="17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83100018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A greater source of employment for women than for men</a:t>
                      </a:r>
                      <a:endParaRPr kumimoji="0" lang="en-GB" sz="1600" b="0" i="0" u="none" strike="noStrike" kern="1200" cap="none" spc="0" normalizeH="0" baseline="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674429"/>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young workers and senior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130253"/>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Null or negligible among high educated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239726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The informal economy tends to absorb people with low-education</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513287"/>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independent workers compared to wage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600436"/>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Independent workers make up the majority of informal employment</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21884"/>
                  </a:ext>
                </a:extLst>
              </a:tr>
              <a:tr h="799514">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Workers in large enterprises are “safe” &amp; protected against the risk of being informally employed</a:t>
                      </a:r>
                      <a:endParaRPr lang="en-GB" sz="1600" noProof="0" dirty="0">
                        <a:solidFill>
                          <a:schemeClr val="bg1">
                            <a:lumMod val="50000"/>
                          </a:schemeClr>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3151069"/>
                  </a:ext>
                </a:extLst>
              </a:tr>
              <a:tr h="749610">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noProof="0" dirty="0">
                          <a:solidFill>
                            <a:schemeClr val="bg1">
                              <a:lumMod val="50000"/>
                            </a:schemeClr>
                          </a:solidFill>
                          <a:latin typeface="Calibri" panose="020F0502020204030204" pitchFamily="34" charset="0"/>
                          <a:cs typeface="Calibri" panose="020F0502020204030204" pitchFamily="34" charset="0"/>
                        </a:rPr>
                        <a:t>Agriculture, domestic work &amp; construction tend to be highly informal</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139004"/>
                  </a:ext>
                </a:extLst>
              </a:tr>
            </a:tbl>
          </a:graphicData>
        </a:graphic>
      </p:graphicFrame>
      <p:sp>
        <p:nvSpPr>
          <p:cNvPr id="27" name="Rectangle 26">
            <a:extLst>
              <a:ext uri="{FF2B5EF4-FFF2-40B4-BE49-F238E27FC236}">
                <a16:creationId xmlns:a16="http://schemas.microsoft.com/office/drawing/2014/main" id="{7D99D59D-574A-8811-B7E8-3D04047C82AA}"/>
              </a:ext>
            </a:extLst>
          </p:cNvPr>
          <p:cNvSpPr/>
          <p:nvPr/>
        </p:nvSpPr>
        <p:spPr>
          <a:xfrm>
            <a:off x="3815728" y="5128069"/>
            <a:ext cx="2103796" cy="727335"/>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badi"/>
                <a:ea typeface="+mn-ea"/>
                <a:cs typeface="+mn-cs"/>
              </a:rPr>
              <a:t>See</a:t>
            </a:r>
            <a:r>
              <a:rPr kumimoji="0" lang="fr-FR" sz="1800" b="0" i="0" u="none" strike="noStrike" kern="1200" cap="none" spc="0" normalizeH="0" baseline="0" noProof="0" dirty="0">
                <a:ln>
                  <a:noFill/>
                </a:ln>
                <a:solidFill>
                  <a:srgbClr val="FFFFFF"/>
                </a:solidFill>
                <a:effectLst/>
                <a:uLnTx/>
                <a:uFillTx/>
                <a:latin typeface="Abadi"/>
                <a:ea typeface="+mn-ea"/>
                <a:cs typeface="+mn-cs"/>
              </a:rPr>
              <a:t> </a:t>
            </a:r>
            <a:r>
              <a:rPr kumimoji="0" lang="fr-FR" sz="2000" b="1" i="0" u="none" strike="noStrike" kern="1200" cap="none" spc="0" normalizeH="0" baseline="0" noProof="0" dirty="0" err="1">
                <a:ln>
                  <a:noFill/>
                </a:ln>
                <a:solidFill>
                  <a:srgbClr val="A1FDFB"/>
                </a:solidFill>
                <a:effectLst/>
                <a:uLnTx/>
                <a:uFillTx/>
                <a:latin typeface="Abadi"/>
                <a:ea typeface="+mn-ea"/>
                <a:cs typeface="+mn-cs"/>
              </a:rPr>
              <a:t>indicator</a:t>
            </a:r>
            <a:r>
              <a:rPr kumimoji="0" lang="fr-FR" sz="2000" b="1" i="0" u="none" strike="noStrike" kern="1200" cap="none" spc="0" normalizeH="0" baseline="0" noProof="0" dirty="0">
                <a:ln>
                  <a:noFill/>
                </a:ln>
                <a:solidFill>
                  <a:srgbClr val="A1FDFB"/>
                </a:solidFill>
                <a:effectLst/>
                <a:uLnTx/>
                <a:uFillTx/>
                <a:latin typeface="Abadi"/>
                <a:ea typeface="+mn-ea"/>
                <a:cs typeface="+mn-cs"/>
              </a:rPr>
              <a:t> 7 </a:t>
            </a:r>
            <a:r>
              <a:rPr kumimoji="0" lang="fr-FR" sz="1800" b="0" i="0" u="none" strike="noStrike" kern="1200" cap="none" spc="0" normalizeH="0" baseline="0" noProof="0" dirty="0">
                <a:ln>
                  <a:noFill/>
                </a:ln>
                <a:solidFill>
                  <a:srgbClr val="FFFFFF"/>
                </a:solidFill>
                <a:effectLst/>
                <a:uLnTx/>
                <a:uFillTx/>
                <a:latin typeface="Abadi"/>
                <a:ea typeface="+mn-ea"/>
                <a:cs typeface="+mn-cs"/>
              </a:rPr>
              <a:t>in Country profiles</a:t>
            </a:r>
            <a:endParaRPr kumimoji="0" lang="en-GB" sz="1800" b="0" i="0" u="none" strike="noStrike" kern="1200" cap="none" spc="0" normalizeH="0" baseline="0" noProof="0" dirty="0">
              <a:ln>
                <a:noFill/>
              </a:ln>
              <a:solidFill>
                <a:srgbClr val="FFFFFF"/>
              </a:solidFill>
              <a:effectLst/>
              <a:uLnTx/>
              <a:uFillTx/>
              <a:latin typeface="Abadi"/>
              <a:ea typeface="+mn-ea"/>
              <a:cs typeface="+mn-cs"/>
            </a:endParaRPr>
          </a:p>
        </p:txBody>
      </p:sp>
      <p:sp>
        <p:nvSpPr>
          <p:cNvPr id="29" name="Arrow: Down 28">
            <a:extLst>
              <a:ext uri="{FF2B5EF4-FFF2-40B4-BE49-F238E27FC236}">
                <a16:creationId xmlns:a16="http://schemas.microsoft.com/office/drawing/2014/main" id="{459E0E38-EF6E-7507-6149-39200196F85B}"/>
              </a:ext>
            </a:extLst>
          </p:cNvPr>
          <p:cNvSpPr/>
          <p:nvPr/>
        </p:nvSpPr>
        <p:spPr>
          <a:xfrm rot="10800000">
            <a:off x="10257727" y="4847519"/>
            <a:ext cx="474530" cy="33715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Arrow: Down 29">
            <a:extLst>
              <a:ext uri="{FF2B5EF4-FFF2-40B4-BE49-F238E27FC236}">
                <a16:creationId xmlns:a16="http://schemas.microsoft.com/office/drawing/2014/main" id="{C7EF608E-2A0E-7ACB-A5E6-9710CCA15750}"/>
              </a:ext>
            </a:extLst>
          </p:cNvPr>
          <p:cNvSpPr/>
          <p:nvPr/>
        </p:nvSpPr>
        <p:spPr>
          <a:xfrm rot="10800000">
            <a:off x="10257727" y="2112262"/>
            <a:ext cx="474529" cy="337155"/>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Légende : flèche vers la droite 9">
            <a:extLst>
              <a:ext uri="{FF2B5EF4-FFF2-40B4-BE49-F238E27FC236}">
                <a16:creationId xmlns:a16="http://schemas.microsoft.com/office/drawing/2014/main" id="{BB02C51D-F278-8B44-9960-B6E5A073037E}"/>
              </a:ext>
            </a:extLst>
          </p:cNvPr>
          <p:cNvSpPr/>
          <p:nvPr/>
        </p:nvSpPr>
        <p:spPr>
          <a:xfrm>
            <a:off x="126779" y="791426"/>
            <a:ext cx="6400153" cy="2472478"/>
          </a:xfrm>
          <a:prstGeom prst="rightArrowCallout">
            <a:avLst>
              <a:gd name="adj1" fmla="val 10917"/>
              <a:gd name="adj2" fmla="val 19781"/>
              <a:gd name="adj3" fmla="val 14260"/>
              <a:gd name="adj4" fmla="val 90058"/>
            </a:avLst>
          </a:prstGeom>
          <a:solidFill>
            <a:srgbClr val="FFFFFF"/>
          </a:solidFill>
          <a:ln w="3175" cap="flat" cmpd="sng" algn="ctr">
            <a:solidFill>
              <a:schemeClr val="bg1">
                <a:lumMod val="75000"/>
              </a:schemeClr>
            </a:solidFill>
            <a:prstDash val="solid"/>
          </a:ln>
          <a:effectLst/>
        </p:spPr>
        <p:txBody>
          <a:bodyPr rtlCol="0" anchor="ctr"/>
          <a:lstStyle/>
          <a:p>
            <a:pPr marL="257175" marR="0" lvl="0" indent="-257175" defTabSz="914400" eaLnBrk="1" fontAlgn="base" latinLnBrk="0" hangingPunct="1">
              <a:lnSpc>
                <a:spcPct val="100000"/>
              </a:lnSpc>
              <a:spcBef>
                <a:spcPts val="450"/>
              </a:spcBef>
              <a:spcAft>
                <a:spcPts val="600"/>
              </a:spcAft>
              <a:buClr>
                <a:srgbClr val="C00000"/>
              </a:buClr>
              <a:buSzTx/>
              <a:buFont typeface="Wingdings 2" panose="05020102010507070707" pitchFamily="18" charset="2"/>
              <a:buChar char=""/>
              <a:tabLst/>
              <a:defRPr/>
            </a:pP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Own-account workers </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make up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47%</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of informal employment &amp;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contributing family workers 16%  </a:t>
            </a:r>
            <a:r>
              <a:rPr kumimoji="0" lang="en-US" sz="1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sym typeface="Wingdings 3" panose="05040102010807070707" pitchFamily="18" charset="2"/>
              </a:rPr>
              <a:t></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sym typeface="Wingdings 3" panose="05040102010807070707" pitchFamily="18" charset="2"/>
              </a:rPr>
              <a:t> Vulnerable</a:t>
            </a:r>
            <a:endPar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endParaRPr>
          </a:p>
          <a:p>
            <a:pPr marL="257175" marR="0" lvl="0" indent="-257175" defTabSz="914400" eaLnBrk="1" fontAlgn="base" latinLnBrk="0" hangingPunct="1">
              <a:lnSpc>
                <a:spcPct val="100000"/>
              </a:lnSpc>
              <a:spcBef>
                <a:spcPts val="450"/>
              </a:spcBef>
              <a:spcAft>
                <a:spcPts val="600"/>
              </a:spcAft>
              <a:buClr>
                <a:srgbClr val="C00000"/>
              </a:buClr>
              <a:buSzTx/>
              <a:buFont typeface="Wingdings 2" panose="05020102010507070707" pitchFamily="18" charset="2"/>
              <a:buChar char=""/>
              <a:tabLst/>
              <a:defRPr/>
            </a:pP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Employees</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represent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35%</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of all workers in informal employment</a:t>
            </a:r>
          </a:p>
          <a:p>
            <a:pPr marL="257175" marR="0" lvl="1" indent="-257175" defTabSz="914400" eaLnBrk="1" fontAlgn="base" latinLnBrk="0" hangingPunct="1">
              <a:lnSpc>
                <a:spcPct val="100000"/>
              </a:lnSpc>
              <a:spcBef>
                <a:spcPts val="450"/>
              </a:spcBef>
              <a:spcAft>
                <a:spcPts val="600"/>
              </a:spcAft>
              <a:buClr>
                <a:srgbClr val="C00000"/>
              </a:buClr>
              <a:buSzTx/>
              <a:buFont typeface="Wingdings 2" panose="05020102010507070707" pitchFamily="18" charset="2"/>
              <a:buChar char=""/>
              <a:tabLst/>
              <a:defRPr/>
            </a:pP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The proportion of employees increases with the level of development</a:t>
            </a:r>
          </a:p>
        </p:txBody>
      </p:sp>
      <p:sp>
        <p:nvSpPr>
          <p:cNvPr id="31" name="Légende : flèche vers la droite 9">
            <a:extLst>
              <a:ext uri="{FF2B5EF4-FFF2-40B4-BE49-F238E27FC236}">
                <a16:creationId xmlns:a16="http://schemas.microsoft.com/office/drawing/2014/main" id="{D35AABFA-6ADE-1CBA-D99B-818BF5301DEA}"/>
              </a:ext>
            </a:extLst>
          </p:cNvPr>
          <p:cNvSpPr/>
          <p:nvPr/>
        </p:nvSpPr>
        <p:spPr>
          <a:xfrm>
            <a:off x="131272" y="1343018"/>
            <a:ext cx="6415756" cy="2115599"/>
          </a:xfrm>
          <a:prstGeom prst="rightArrowCallout">
            <a:avLst>
              <a:gd name="adj1" fmla="val 15308"/>
              <a:gd name="adj2" fmla="val 13714"/>
              <a:gd name="adj3" fmla="val 14260"/>
              <a:gd name="adj4" fmla="val 89620"/>
            </a:avLst>
          </a:prstGeom>
          <a:solidFill>
            <a:srgbClr val="FFFFFF"/>
          </a:solidFill>
          <a:ln w="3175" cap="flat" cmpd="sng" algn="ctr">
            <a:solidFill>
              <a:schemeClr val="bg1">
                <a:lumMod val="75000"/>
              </a:scheme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1"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In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low-income</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countries </a:t>
            </a:r>
          </a:p>
          <a:p>
            <a:pPr marL="257175" marR="0" lvl="0" indent="-257175" defTabSz="914400" eaLnBrk="1" fontAlgn="base" latinLnBrk="0" hangingPunct="1">
              <a:lnSpc>
                <a:spcPct val="100000"/>
              </a:lnSpc>
              <a:spcBef>
                <a:spcPts val="900"/>
              </a:spcBef>
              <a:spcAft>
                <a:spcPct val="0"/>
              </a:spcAft>
              <a:buClr>
                <a:srgbClr val="C00000"/>
              </a:buClr>
              <a:buSzTx/>
              <a:buFont typeface="Wingdings 2" panose="05020102010507070707" pitchFamily="18" charset="2"/>
              <a:buChar char=""/>
              <a:tabLst/>
              <a:defRPr/>
            </a:pP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Over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80%</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of total informal employment is composed of contributing family workers &amp; own-account workers</a:t>
            </a:r>
          </a:p>
          <a:p>
            <a:pPr marL="257175" marR="0" lvl="0" indent="-257175" defTabSz="914400" eaLnBrk="1" fontAlgn="base" latinLnBrk="0" hangingPunct="1">
              <a:lnSpc>
                <a:spcPct val="100000"/>
              </a:lnSpc>
              <a:spcBef>
                <a:spcPts val="450"/>
              </a:spcBef>
              <a:spcAft>
                <a:spcPct val="0"/>
              </a:spcAft>
              <a:buClr>
                <a:srgbClr val="C00000"/>
              </a:buClr>
              <a:buSzTx/>
              <a:buFont typeface="Wingdings 2" panose="05020102010507070707" pitchFamily="18" charset="2"/>
              <a:buChar char=""/>
              <a:tabLst/>
              <a:defRPr/>
            </a:pP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More than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90% </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of informal employment is in the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informal sector</a:t>
            </a:r>
          </a:p>
          <a:p>
            <a:pPr marL="257175" marR="0" lvl="0" indent="-257175" defTabSz="914400" eaLnBrk="1" fontAlgn="base" latinLnBrk="0" hangingPunct="1">
              <a:lnSpc>
                <a:spcPct val="100000"/>
              </a:lnSpc>
              <a:spcBef>
                <a:spcPts val="450"/>
              </a:spcBef>
              <a:spcAft>
                <a:spcPct val="0"/>
              </a:spcAft>
              <a:buClr>
                <a:srgbClr val="C00000"/>
              </a:buClr>
              <a:buSzTx/>
              <a:buFont typeface="Wingdings 2" panose="05020102010507070707" pitchFamily="18" charset="2"/>
              <a:buChar char=""/>
              <a:tabLst/>
              <a:defRPr/>
            </a:pP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Agriculture</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represents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68%</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of total informal employment</a:t>
            </a:r>
            <a:endPar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endParaRPr>
          </a:p>
        </p:txBody>
      </p:sp>
      <p:sp>
        <p:nvSpPr>
          <p:cNvPr id="32" name="Légende : flèche vers la droite 9">
            <a:extLst>
              <a:ext uri="{FF2B5EF4-FFF2-40B4-BE49-F238E27FC236}">
                <a16:creationId xmlns:a16="http://schemas.microsoft.com/office/drawing/2014/main" id="{E1F74C60-7D5C-29D0-EBC3-0E6A0C8C4BF1}"/>
              </a:ext>
            </a:extLst>
          </p:cNvPr>
          <p:cNvSpPr/>
          <p:nvPr/>
        </p:nvSpPr>
        <p:spPr>
          <a:xfrm>
            <a:off x="118037" y="1616180"/>
            <a:ext cx="6400151" cy="2621158"/>
          </a:xfrm>
          <a:prstGeom prst="rightArrowCallout">
            <a:avLst>
              <a:gd name="adj1" fmla="val 15308"/>
              <a:gd name="adj2" fmla="val 13714"/>
              <a:gd name="adj3" fmla="val 14260"/>
              <a:gd name="adj4" fmla="val 89852"/>
            </a:avLst>
          </a:prstGeom>
          <a:solidFill>
            <a:srgbClr val="FFFFFF"/>
          </a:solidFill>
          <a:ln w="3175" cap="flat" cmpd="sng" algn="ctr">
            <a:solidFill>
              <a:schemeClr val="bg1">
                <a:lumMod val="75000"/>
              </a:scheme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In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middle-income </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countries </a:t>
            </a:r>
          </a:p>
          <a:p>
            <a:pPr marL="257175" marR="0" lvl="0" indent="-257175" defTabSz="914400" eaLnBrk="1" fontAlgn="base" latinLnBrk="0" hangingPunct="1">
              <a:lnSpc>
                <a:spcPct val="100000"/>
              </a:lnSpc>
              <a:spcBef>
                <a:spcPts val="450"/>
              </a:spcBef>
              <a:spcAft>
                <a:spcPts val="450"/>
              </a:spcAft>
              <a:buClr>
                <a:srgbClr val="C00000"/>
              </a:buClr>
              <a:buSzTx/>
              <a:buFont typeface="Wingdings 2" panose="05020102010507070707" pitchFamily="18" charset="2"/>
              <a:buChar char=""/>
              <a:tabLst/>
              <a:defRPr/>
            </a:pP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Informal employment is still dominated by independent workers but…</a:t>
            </a:r>
          </a:p>
          <a:p>
            <a:pPr marL="257175" marR="0" lvl="0" indent="-257175" defTabSz="914400" eaLnBrk="1" fontAlgn="base" latinLnBrk="0" hangingPunct="1">
              <a:lnSpc>
                <a:spcPct val="100000"/>
              </a:lnSpc>
              <a:spcBef>
                <a:spcPts val="450"/>
              </a:spcBef>
              <a:spcAft>
                <a:spcPts val="450"/>
              </a:spcAft>
              <a:buClr>
                <a:srgbClr val="C00000"/>
              </a:buClr>
              <a:buSzTx/>
              <a:buFont typeface="Wingdings 2" panose="05020102010507070707" pitchFamily="18" charset="2"/>
              <a:buChar char=""/>
              <a:tabLst/>
              <a:defRPr/>
            </a:pP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informal wage employment </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is a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sizeable</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share of total informal employment</a:t>
            </a:r>
          </a:p>
          <a:p>
            <a:pPr marL="257175" marR="0" lvl="0" indent="-257175" defTabSz="914400" eaLnBrk="1" fontAlgn="base" latinLnBrk="0" hangingPunct="1">
              <a:lnSpc>
                <a:spcPct val="100000"/>
              </a:lnSpc>
              <a:spcBef>
                <a:spcPts val="450"/>
              </a:spcBef>
              <a:spcAft>
                <a:spcPts val="450"/>
              </a:spcAft>
              <a:buClr>
                <a:srgbClr val="C00000"/>
              </a:buClr>
              <a:buSzTx/>
              <a:buFont typeface="Wingdings 2" panose="05020102010507070707" pitchFamily="18" charset="2"/>
              <a:buChar char=""/>
              <a:tabLst/>
              <a:defRPr/>
            </a:pP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Lower share of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agriculture</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&lt;40%</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and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services</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represent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35% </a:t>
            </a:r>
          </a:p>
        </p:txBody>
      </p:sp>
      <p:sp>
        <p:nvSpPr>
          <p:cNvPr id="33" name="Légende : flèche vers la droite 9">
            <a:extLst>
              <a:ext uri="{FF2B5EF4-FFF2-40B4-BE49-F238E27FC236}">
                <a16:creationId xmlns:a16="http://schemas.microsoft.com/office/drawing/2014/main" id="{EC2660DD-4ECA-4E78-F4E8-1097B05FFEB6}"/>
              </a:ext>
            </a:extLst>
          </p:cNvPr>
          <p:cNvSpPr/>
          <p:nvPr/>
        </p:nvSpPr>
        <p:spPr>
          <a:xfrm>
            <a:off x="122528" y="2697653"/>
            <a:ext cx="6400150" cy="1788314"/>
          </a:xfrm>
          <a:prstGeom prst="rightArrowCallout">
            <a:avLst>
              <a:gd name="adj1" fmla="val 15308"/>
              <a:gd name="adj2" fmla="val 13714"/>
              <a:gd name="adj3" fmla="val 14260"/>
              <a:gd name="adj4" fmla="val 89791"/>
            </a:avLst>
          </a:prstGeom>
          <a:solidFill>
            <a:srgbClr val="FFFFFF"/>
          </a:solidFill>
          <a:ln w="3175" cap="flat" cmpd="sng" algn="ctr">
            <a:solidFill>
              <a:schemeClr val="bg1">
                <a:lumMod val="75000"/>
              </a:scheme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In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high-income </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countries </a:t>
            </a:r>
          </a:p>
          <a:p>
            <a:pPr marL="257175" marR="0" lvl="0" indent="-257175" defTabSz="914400" eaLnBrk="1" fontAlgn="base" latinLnBrk="0" hangingPunct="1">
              <a:lnSpc>
                <a:spcPct val="100000"/>
              </a:lnSpc>
              <a:spcBef>
                <a:spcPts val="450"/>
              </a:spcBef>
              <a:spcAft>
                <a:spcPct val="0"/>
              </a:spcAft>
              <a:buClr>
                <a:srgbClr val="C00000"/>
              </a:buClr>
              <a:buSzTx/>
              <a:buFont typeface="Wingdings 2" panose="05020102010507070707" pitchFamily="18" charset="2"/>
              <a:buChar char=""/>
              <a:tabLst/>
              <a:defRPr/>
            </a:pP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Undeclared employees </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is an important manifestation of informal employment:</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 &gt;50%</a:t>
            </a:r>
          </a:p>
          <a:p>
            <a:pPr marL="257175" marR="0" lvl="0" indent="-257175" defTabSz="914400" eaLnBrk="1" fontAlgn="base" latinLnBrk="0" hangingPunct="1">
              <a:lnSpc>
                <a:spcPct val="100000"/>
              </a:lnSpc>
              <a:spcBef>
                <a:spcPts val="450"/>
              </a:spcBef>
              <a:spcAft>
                <a:spcPct val="0"/>
              </a:spcAft>
              <a:buClr>
                <a:srgbClr val="C00000"/>
              </a:buClr>
              <a:buSzTx/>
              <a:buFont typeface="Wingdings 2" panose="05020102010507070707" pitchFamily="18" charset="2"/>
              <a:buChar char=""/>
              <a:tabLst/>
              <a:defRPr/>
            </a:pP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and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self-employment </a:t>
            </a:r>
            <a:r>
              <a:rPr kumimoji="0" lang="en-US" sz="1800" b="0"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includes a significant proportion of </a:t>
            </a:r>
            <a:r>
              <a:rPr kumimoji="0" lang="en-US" sz="1800" b="1" i="0" u="none" strike="noStrike" kern="0" cap="none" spc="0" normalizeH="0" baseline="0" noProof="0" dirty="0">
                <a:ln>
                  <a:noFill/>
                </a:ln>
                <a:solidFill>
                  <a:srgbClr val="808080">
                    <a:lumMod val="10000"/>
                  </a:srgbClr>
                </a:solidFill>
                <a:effectLst/>
                <a:uLnTx/>
                <a:uFillTx/>
                <a:latin typeface="Calibri" panose="020F0502020204030204" pitchFamily="34" charset="0"/>
                <a:cs typeface="Calibri" panose="020F0502020204030204" pitchFamily="34" charset="0"/>
              </a:rPr>
              <a:t>misclassified self-employment </a:t>
            </a:r>
          </a:p>
        </p:txBody>
      </p:sp>
      <p:sp>
        <p:nvSpPr>
          <p:cNvPr id="34" name="ZoneTexte 5">
            <a:extLst>
              <a:ext uri="{FF2B5EF4-FFF2-40B4-BE49-F238E27FC236}">
                <a16:creationId xmlns:a16="http://schemas.microsoft.com/office/drawing/2014/main" id="{62231394-8021-71F1-1A11-543CE5158161}"/>
              </a:ext>
            </a:extLst>
          </p:cNvPr>
          <p:cNvSpPr txBox="1"/>
          <p:nvPr/>
        </p:nvSpPr>
        <p:spPr>
          <a:xfrm>
            <a:off x="3853030" y="5941661"/>
            <a:ext cx="2066494"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2. Composition of informality</a:t>
            </a:r>
          </a:p>
        </p:txBody>
      </p:sp>
    </p:spTree>
    <p:extLst>
      <p:ext uri="{BB962C8B-B14F-4D97-AF65-F5344CB8AC3E}">
        <p14:creationId xmlns:p14="http://schemas.microsoft.com/office/powerpoint/2010/main" val="265564714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9" grpId="0" animBg="1"/>
      <p:bldP spid="30" grpId="0" animBg="1"/>
      <p:bldP spid="26"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2782" y="177079"/>
            <a:ext cx="11406436" cy="1020305"/>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According to you, who are the workers the most exposed to and/or the most represented in informal employment in the selected countries?</a:t>
            </a:r>
          </a:p>
        </p:txBody>
      </p:sp>
      <p:sp>
        <p:nvSpPr>
          <p:cNvPr id="4" name="ZoneTexte 21">
            <a:extLst>
              <a:ext uri="{FF2B5EF4-FFF2-40B4-BE49-F238E27FC236}">
                <a16:creationId xmlns:a16="http://schemas.microsoft.com/office/drawing/2014/main" id="{663190A4-B7D2-99FC-27BD-FB03156ED921}"/>
              </a:ext>
            </a:extLst>
          </p:cNvPr>
          <p:cNvSpPr txBox="1"/>
          <p:nvPr/>
        </p:nvSpPr>
        <p:spPr>
          <a:xfrm>
            <a:off x="6048412" y="1039888"/>
            <a:ext cx="5904656" cy="584775"/>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166E9A"/>
                </a:solidFill>
                <a:effectLst/>
                <a:uLnTx/>
                <a:uFillTx/>
                <a:latin typeface="Noto Sans"/>
                <a:ea typeface="+mn-ea"/>
                <a:cs typeface="Noto Sans"/>
              </a:rPr>
              <a:t>Incidence</a:t>
            </a:r>
            <a:r>
              <a:rPr kumimoji="0" lang="en-GB" sz="1600" b="0" i="0" u="none" strike="noStrike" kern="1200" cap="none" spc="0" normalizeH="0" noProof="0" dirty="0">
                <a:ln>
                  <a:noFill/>
                </a:ln>
                <a:solidFill>
                  <a:srgbClr val="166E9A"/>
                </a:solidFill>
                <a:effectLst/>
                <a:uLnTx/>
                <a:uFillTx/>
                <a:latin typeface="Noto Sans"/>
                <a:ea typeface="+mn-ea"/>
                <a:cs typeface="Noto Sans"/>
              </a:rPr>
              <a:t> of informal employment by </a:t>
            </a:r>
            <a:r>
              <a:rPr kumimoji="0" lang="en-GB" sz="1600" b="1" i="0" u="none" strike="noStrike" kern="1200" cap="none" spc="0" normalizeH="0" baseline="0" noProof="0" dirty="0">
                <a:ln>
                  <a:noFill/>
                </a:ln>
                <a:solidFill>
                  <a:srgbClr val="166E9A"/>
                </a:solidFill>
                <a:effectLst/>
                <a:uLnTx/>
                <a:uFillTx/>
                <a:latin typeface="Noto Sans"/>
                <a:ea typeface="+mn-ea"/>
                <a:cs typeface="Noto Sans"/>
              </a:rPr>
              <a:t>size of enterprise </a:t>
            </a:r>
            <a:r>
              <a:rPr kumimoji="0" lang="en-GB" sz="1600" b="0" i="0" u="none" strike="noStrike" kern="1200" cap="none" spc="0" normalizeH="0" baseline="0" noProof="0" dirty="0">
                <a:ln>
                  <a:noFill/>
                </a:ln>
                <a:solidFill>
                  <a:srgbClr val="166E9A"/>
                </a:solidFill>
                <a:effectLst/>
                <a:uLnTx/>
                <a:uFillTx/>
                <a:latin typeface="Noto Sans"/>
                <a:ea typeface="+mn-ea"/>
                <a:cs typeface="Noto Sans"/>
              </a:rPr>
              <a:t>| </a:t>
            </a:r>
            <a:r>
              <a:rPr kumimoji="0" lang="fr-FR" sz="1400" b="0" i="0" u="none" strike="noStrike" kern="1200" cap="none" spc="0" normalizeH="0" baseline="0" noProof="0" dirty="0">
                <a:ln>
                  <a:noFill/>
                </a:ln>
                <a:solidFill>
                  <a:srgbClr val="166E9A"/>
                </a:solidFill>
                <a:effectLst/>
                <a:uLnTx/>
                <a:uFillTx/>
                <a:latin typeface="Noto Sans"/>
                <a:ea typeface="+mn-ea"/>
                <a:cs typeface="Noto Sans"/>
              </a:rPr>
              <a:t>(World, Asia and the Pacific)</a:t>
            </a:r>
            <a:endParaRPr kumimoji="0" lang="en-GB" sz="1400" b="0" i="0" u="none" strike="noStrike" kern="1200" cap="none" spc="0" normalizeH="0" baseline="0" noProof="0" dirty="0">
              <a:ln>
                <a:noFill/>
              </a:ln>
              <a:solidFill>
                <a:srgbClr val="166E9A"/>
              </a:solidFill>
              <a:effectLst/>
              <a:uLnTx/>
              <a:uFillTx/>
              <a:latin typeface="Noto Sans"/>
              <a:ea typeface="+mn-ea"/>
              <a:cs typeface="Noto Sans"/>
            </a:endParaRPr>
          </a:p>
        </p:txBody>
      </p:sp>
      <p:graphicFrame>
        <p:nvGraphicFramePr>
          <p:cNvPr id="5" name="Table 20">
            <a:extLst>
              <a:ext uri="{FF2B5EF4-FFF2-40B4-BE49-F238E27FC236}">
                <a16:creationId xmlns:a16="http://schemas.microsoft.com/office/drawing/2014/main" id="{405C8C1B-2995-C1E3-85EB-4B2CA1BD3AFA}"/>
              </a:ext>
            </a:extLst>
          </p:cNvPr>
          <p:cNvGraphicFramePr>
            <a:graphicFrameLocks noGrp="1"/>
          </p:cNvGraphicFramePr>
          <p:nvPr>
            <p:extLst>
              <p:ext uri="{D42A27DB-BD31-4B8C-83A1-F6EECF244321}">
                <p14:modId xmlns:p14="http://schemas.microsoft.com/office/powerpoint/2010/main" val="1705663912"/>
              </p:ext>
            </p:extLst>
          </p:nvPr>
        </p:nvGraphicFramePr>
        <p:xfrm>
          <a:off x="1" y="1039888"/>
          <a:ext cx="5947463" cy="5671486"/>
        </p:xfrm>
        <a:graphic>
          <a:graphicData uri="http://schemas.openxmlformats.org/drawingml/2006/table">
            <a:tbl>
              <a:tblPr firstRow="1" bandRow="1">
                <a:tableStyleId>{E8034E78-7F5D-4C2E-B375-FC64B27BC917}</a:tableStyleId>
              </a:tblPr>
              <a:tblGrid>
                <a:gridCol w="3612887">
                  <a:extLst>
                    <a:ext uri="{9D8B030D-6E8A-4147-A177-3AD203B41FA5}">
                      <a16:colId xmlns:a16="http://schemas.microsoft.com/office/drawing/2014/main" val="2185056562"/>
                    </a:ext>
                  </a:extLst>
                </a:gridCol>
                <a:gridCol w="583644">
                  <a:extLst>
                    <a:ext uri="{9D8B030D-6E8A-4147-A177-3AD203B41FA5}">
                      <a16:colId xmlns:a16="http://schemas.microsoft.com/office/drawing/2014/main" val="2846353005"/>
                    </a:ext>
                  </a:extLst>
                </a:gridCol>
                <a:gridCol w="583644">
                  <a:extLst>
                    <a:ext uri="{9D8B030D-6E8A-4147-A177-3AD203B41FA5}">
                      <a16:colId xmlns:a16="http://schemas.microsoft.com/office/drawing/2014/main" val="2823910693"/>
                    </a:ext>
                  </a:extLst>
                </a:gridCol>
                <a:gridCol w="583644">
                  <a:extLst>
                    <a:ext uri="{9D8B030D-6E8A-4147-A177-3AD203B41FA5}">
                      <a16:colId xmlns:a16="http://schemas.microsoft.com/office/drawing/2014/main" val="1107666545"/>
                    </a:ext>
                  </a:extLst>
                </a:gridCol>
                <a:gridCol w="583644">
                  <a:extLst>
                    <a:ext uri="{9D8B030D-6E8A-4147-A177-3AD203B41FA5}">
                      <a16:colId xmlns:a16="http://schemas.microsoft.com/office/drawing/2014/main" val="1871030265"/>
                    </a:ext>
                  </a:extLst>
                </a:gridCol>
              </a:tblGrid>
              <a:tr h="354931">
                <a:tc>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fr-FR" sz="1700" dirty="0">
                          <a:latin typeface="Calibri" panose="020F0502020204030204" pitchFamily="34" charset="0"/>
                          <a:cs typeface="Calibri" panose="020F0502020204030204" pitchFamily="34" charset="0"/>
                        </a:rPr>
                        <a:t>World</a:t>
                      </a: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en-GB" sz="1700" dirty="0">
                          <a:latin typeface="Calibri" panose="020F0502020204030204" pitchFamily="34" charset="0"/>
                          <a:cs typeface="Calibri" panose="020F0502020204030204" pitchFamily="34" charset="0"/>
                        </a:rPr>
                        <a:t>Region</a:t>
                      </a: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pPr algn="ct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13414724"/>
                  </a:ext>
                </a:extLst>
              </a:tr>
              <a:tr h="354931">
                <a:tc>
                  <a:txBody>
                    <a:bodyPr/>
                    <a:lstStyle/>
                    <a:p>
                      <a:r>
                        <a:rPr lang="fr-FR" sz="1700" dirty="0">
                          <a:latin typeface="Calibri" panose="020F0502020204030204" pitchFamily="34" charset="0"/>
                          <a:cs typeface="Calibri" panose="020F0502020204030204" pitchFamily="34" charset="0"/>
                        </a:rPr>
                        <a:t>Informal </a:t>
                      </a:r>
                      <a:r>
                        <a:rPr lang="fr-FR" sz="1700" dirty="0" err="1">
                          <a:latin typeface="Calibri" panose="020F0502020204030204" pitchFamily="34" charset="0"/>
                          <a:cs typeface="Calibri" panose="020F0502020204030204" pitchFamily="34" charset="0"/>
                        </a:rPr>
                        <a:t>employment</a:t>
                      </a:r>
                      <a:r>
                        <a:rPr lang="fr-FR" sz="1700" dirty="0">
                          <a:latin typeface="Calibri" panose="020F0502020204030204" pitchFamily="34" charset="0"/>
                          <a:cs typeface="Calibri" panose="020F0502020204030204" pitchFamily="34" charset="0"/>
                        </a:rPr>
                        <a:t> </a:t>
                      </a:r>
                      <a:r>
                        <a:rPr lang="fr-FR" sz="1700" dirty="0" err="1">
                          <a:latin typeface="Calibri" panose="020F0502020204030204" pitchFamily="34" charset="0"/>
                          <a:cs typeface="Calibri" panose="020F0502020204030204" pitchFamily="34" charset="0"/>
                        </a:rPr>
                        <a:t>is</a:t>
                      </a:r>
                      <a:r>
                        <a:rPr lang="fr-FR" sz="1700" dirty="0">
                          <a:latin typeface="Calibri" panose="020F0502020204030204" pitchFamily="34" charset="0"/>
                          <a:cs typeface="Calibri" panose="020F0502020204030204" pitchFamily="34" charset="0"/>
                        </a:rPr>
                        <a:t>…</a:t>
                      </a:r>
                      <a:endParaRPr lang="en-GB" sz="17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83100018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A greater source of employment for women than for men</a:t>
                      </a:r>
                      <a:endParaRPr kumimoji="0" lang="en-GB" sz="1600" b="0" i="0" u="none" strike="noStrike" kern="1200" cap="none" spc="0" normalizeH="0" baseline="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674429"/>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young workers and senior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130253"/>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Null or negligible among high educated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239726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The informal economy tends to absorb people with low-education</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513287"/>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independent workers compared to wage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600436"/>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kern="1200" noProof="0" dirty="0">
                          <a:solidFill>
                            <a:schemeClr val="bg1">
                              <a:lumMod val="50000"/>
                            </a:schemeClr>
                          </a:solidFill>
                          <a:latin typeface="Calibri" panose="020F0502020204030204" pitchFamily="34" charset="0"/>
                          <a:ea typeface="+mn-ea"/>
                          <a:cs typeface="Calibri" panose="020F0502020204030204" pitchFamily="34" charset="0"/>
                        </a:rPr>
                        <a:t>Independent workers make up the majority of informal employment</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21884"/>
                  </a:ext>
                </a:extLst>
              </a:tr>
              <a:tr h="799514">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Workers in large enterprises are “safe” &amp; protected against the risk of being informally employed</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3151069"/>
                  </a:ext>
                </a:extLst>
              </a:tr>
              <a:tr h="749610">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noProof="0" dirty="0">
                          <a:solidFill>
                            <a:schemeClr val="bg1">
                              <a:lumMod val="50000"/>
                            </a:schemeClr>
                          </a:solidFill>
                          <a:latin typeface="Calibri" panose="020F0502020204030204" pitchFamily="34" charset="0"/>
                          <a:cs typeface="Calibri" panose="020F0502020204030204" pitchFamily="34" charset="0"/>
                        </a:rPr>
                        <a:t>Agriculture, domestic work &amp; construction tend to be highly informal</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139004"/>
                  </a:ext>
                </a:extLst>
              </a:tr>
            </a:tbl>
          </a:graphicData>
        </a:graphic>
      </p:graphicFrame>
      <p:sp>
        <p:nvSpPr>
          <p:cNvPr id="32" name="Rectangle 31">
            <a:extLst>
              <a:ext uri="{FF2B5EF4-FFF2-40B4-BE49-F238E27FC236}">
                <a16:creationId xmlns:a16="http://schemas.microsoft.com/office/drawing/2014/main" id="{5F2F6D68-141A-516A-83A4-1303550A3761}"/>
              </a:ext>
            </a:extLst>
          </p:cNvPr>
          <p:cNvSpPr/>
          <p:nvPr/>
        </p:nvSpPr>
        <p:spPr>
          <a:xfrm>
            <a:off x="3834380" y="2005525"/>
            <a:ext cx="2113084" cy="1097266"/>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badi"/>
                <a:ea typeface="+mn-ea"/>
                <a:cs typeface="+mn-cs"/>
              </a:rPr>
              <a:t>See</a:t>
            </a:r>
            <a:r>
              <a:rPr kumimoji="0" lang="fr-FR" sz="1800" b="0" i="0" u="none" strike="noStrike" kern="1200" cap="none" spc="0" normalizeH="0" baseline="0" noProof="0" dirty="0">
                <a:ln>
                  <a:noFill/>
                </a:ln>
                <a:solidFill>
                  <a:srgbClr val="FFFFFF"/>
                </a:solidFill>
                <a:effectLst/>
                <a:uLnTx/>
                <a:uFillTx/>
                <a:latin typeface="Abadi"/>
                <a:ea typeface="+mn-ea"/>
                <a:cs typeface="+mn-cs"/>
              </a:rPr>
              <a:t> </a:t>
            </a:r>
            <a:r>
              <a:rPr kumimoji="0" lang="fr-FR" sz="2000" b="1" i="0" u="none" strike="noStrike" kern="1200" cap="none" spc="0" normalizeH="0" baseline="0" noProof="0" dirty="0" err="1">
                <a:ln>
                  <a:noFill/>
                </a:ln>
                <a:solidFill>
                  <a:srgbClr val="A1FDFB"/>
                </a:solidFill>
                <a:effectLst/>
                <a:uLnTx/>
                <a:uFillTx/>
                <a:latin typeface="Abadi"/>
                <a:ea typeface="+mn-ea"/>
                <a:cs typeface="+mn-cs"/>
              </a:rPr>
              <a:t>indicators</a:t>
            </a:r>
            <a:r>
              <a:rPr kumimoji="0" lang="fr-FR" sz="2000" b="1" i="0" u="none" strike="noStrike" kern="1200" cap="none" spc="0" normalizeH="0" baseline="0" noProof="0" dirty="0">
                <a:ln>
                  <a:noFill/>
                </a:ln>
                <a:solidFill>
                  <a:srgbClr val="A1FDFB"/>
                </a:solidFill>
                <a:effectLst/>
                <a:uLnTx/>
                <a:uFillTx/>
                <a:latin typeface="Abadi"/>
                <a:ea typeface="+mn-ea"/>
                <a:cs typeface="+mn-cs"/>
              </a:rPr>
              <a:t> 8 </a:t>
            </a:r>
            <a:r>
              <a:rPr kumimoji="0" lang="fr-FR" sz="1800" b="0" i="0" u="none" strike="noStrike" kern="1200" cap="none" spc="0" normalizeH="0" baseline="0" noProof="0" dirty="0">
                <a:ln>
                  <a:noFill/>
                </a:ln>
                <a:solidFill>
                  <a:srgbClr val="FFFFFF"/>
                </a:solidFill>
                <a:effectLst/>
                <a:uLnTx/>
                <a:uFillTx/>
                <a:latin typeface="Abadi"/>
                <a:ea typeface="+mn-ea"/>
                <a:cs typeface="+mn-cs"/>
              </a:rPr>
              <a:t>in Country profiles</a:t>
            </a:r>
            <a:endParaRPr kumimoji="0" lang="en-GB" sz="1800" b="0" i="0" u="none" strike="noStrike" kern="1200" cap="none" spc="0" normalizeH="0" baseline="0" noProof="0" dirty="0">
              <a:ln>
                <a:noFill/>
              </a:ln>
              <a:solidFill>
                <a:srgbClr val="FFFFFF"/>
              </a:solidFill>
              <a:effectLst/>
              <a:uLnTx/>
              <a:uFillTx/>
              <a:latin typeface="Abadi"/>
              <a:ea typeface="+mn-ea"/>
              <a:cs typeface="+mn-cs"/>
            </a:endParaRPr>
          </a:p>
        </p:txBody>
      </p:sp>
      <p:grpSp>
        <p:nvGrpSpPr>
          <p:cNvPr id="3" name="Group 2">
            <a:extLst>
              <a:ext uri="{FF2B5EF4-FFF2-40B4-BE49-F238E27FC236}">
                <a16:creationId xmlns:a16="http://schemas.microsoft.com/office/drawing/2014/main" id="{5F522373-2910-BBF1-BE6F-DB55EACE4394}"/>
              </a:ext>
            </a:extLst>
          </p:cNvPr>
          <p:cNvGrpSpPr/>
          <p:nvPr/>
        </p:nvGrpSpPr>
        <p:grpSpPr>
          <a:xfrm>
            <a:off x="6345701" y="1855897"/>
            <a:ext cx="4998462" cy="4716602"/>
            <a:chOff x="6388704" y="1820739"/>
            <a:chExt cx="5216922" cy="5047926"/>
          </a:xfrm>
          <a:solidFill>
            <a:schemeClr val="bg1"/>
          </a:solidFill>
        </p:grpSpPr>
        <p:pic>
          <p:nvPicPr>
            <p:cNvPr id="6" name="Picture 5">
              <a:extLst>
                <a:ext uri="{FF2B5EF4-FFF2-40B4-BE49-F238E27FC236}">
                  <a16:creationId xmlns:a16="http://schemas.microsoft.com/office/drawing/2014/main" id="{381F6F89-4AC4-6BF7-8A23-F64143A6975A}"/>
                </a:ext>
              </a:extLst>
            </p:cNvPr>
            <p:cNvPicPr>
              <a:picLocks noChangeAspect="1"/>
            </p:cNvPicPr>
            <p:nvPr/>
          </p:nvPicPr>
          <p:blipFill>
            <a:blip r:embed="rId3"/>
            <a:stretch>
              <a:fillRect/>
            </a:stretch>
          </p:blipFill>
          <p:spPr>
            <a:xfrm>
              <a:off x="6388704" y="1820739"/>
              <a:ext cx="5194242" cy="5047926"/>
            </a:xfrm>
            <a:prstGeom prst="rect">
              <a:avLst/>
            </a:prstGeom>
            <a:grpFill/>
          </p:spPr>
        </p:pic>
        <p:sp>
          <p:nvSpPr>
            <p:cNvPr id="7" name="TextBox 6">
              <a:extLst>
                <a:ext uri="{FF2B5EF4-FFF2-40B4-BE49-F238E27FC236}">
                  <a16:creationId xmlns:a16="http://schemas.microsoft.com/office/drawing/2014/main" id="{02D8F245-9D50-1F63-B388-6DE948D6CB3F}"/>
                </a:ext>
              </a:extLst>
            </p:cNvPr>
            <p:cNvSpPr txBox="1"/>
            <p:nvPr/>
          </p:nvSpPr>
          <p:spPr bwMode="auto">
            <a:xfrm>
              <a:off x="7371577" y="6162622"/>
              <a:ext cx="4234049" cy="461665"/>
            </a:xfrm>
            <a:prstGeom prst="rect">
              <a:avLst/>
            </a:prstGeom>
            <a:grpFill/>
            <a:ln w="9525">
              <a:noFill/>
              <a:miter lim="800000"/>
              <a:headEnd/>
              <a:tailEnd/>
            </a:ln>
            <a:effectLst/>
          </p:spPr>
          <p:txBody>
            <a:bodyPr wrap="square" rtlCol="0" anchor="ctr">
              <a:spAutoFit/>
            </a:bodyPr>
            <a:lstStyle/>
            <a:p>
              <a:pPr eaLnBrk="1" hangingPunct="1"/>
              <a:endParaRPr lang="fr-FR" sz="1200" b="1" i="0" noProof="0" dirty="0">
                <a:cs typeface="Arial" charset="0"/>
              </a:endParaRPr>
            </a:p>
            <a:p>
              <a:pPr eaLnBrk="1" hangingPunct="1"/>
              <a:r>
                <a:rPr lang="en-GB" sz="1200" b="1" i="0" noProof="0" dirty="0">
                  <a:cs typeface="Arial" charset="0"/>
                </a:rPr>
                <a:t>In informal sector enterprises or in households</a:t>
              </a:r>
            </a:p>
          </p:txBody>
        </p:sp>
      </p:grpSp>
      <p:grpSp>
        <p:nvGrpSpPr>
          <p:cNvPr id="11" name="Groupe 10">
            <a:extLst>
              <a:ext uri="{FF2B5EF4-FFF2-40B4-BE49-F238E27FC236}">
                <a16:creationId xmlns:a16="http://schemas.microsoft.com/office/drawing/2014/main" id="{F5F922BA-9000-E735-8B6E-93381AE13B2F}"/>
              </a:ext>
            </a:extLst>
          </p:cNvPr>
          <p:cNvGrpSpPr/>
          <p:nvPr/>
        </p:nvGrpSpPr>
        <p:grpSpPr>
          <a:xfrm>
            <a:off x="7971612" y="2114349"/>
            <a:ext cx="3029341" cy="2935235"/>
            <a:chOff x="8112225" y="2288272"/>
            <a:chExt cx="3029341" cy="2935235"/>
          </a:xfrm>
        </p:grpSpPr>
        <p:grpSp>
          <p:nvGrpSpPr>
            <p:cNvPr id="12" name="Groupe 39">
              <a:extLst>
                <a:ext uri="{FF2B5EF4-FFF2-40B4-BE49-F238E27FC236}">
                  <a16:creationId xmlns:a16="http://schemas.microsoft.com/office/drawing/2014/main" id="{F1DB0F81-816A-720C-1C28-CD121F13B13F}"/>
                </a:ext>
              </a:extLst>
            </p:cNvPr>
            <p:cNvGrpSpPr/>
            <p:nvPr/>
          </p:nvGrpSpPr>
          <p:grpSpPr>
            <a:xfrm>
              <a:off x="8112225" y="2288272"/>
              <a:ext cx="2160178" cy="2240204"/>
              <a:chOff x="6799890" y="2891078"/>
              <a:chExt cx="2160553" cy="2240592"/>
            </a:xfrm>
          </p:grpSpPr>
          <p:sp>
            <p:nvSpPr>
              <p:cNvPr id="14" name="Flèche : bas 40">
                <a:extLst>
                  <a:ext uri="{FF2B5EF4-FFF2-40B4-BE49-F238E27FC236}">
                    <a16:creationId xmlns:a16="http://schemas.microsoft.com/office/drawing/2014/main" id="{A8CE1584-4A37-30F0-CFCB-CF80F98B9240}"/>
                  </a:ext>
                </a:extLst>
              </p:cNvPr>
              <p:cNvSpPr/>
              <p:nvPr/>
            </p:nvSpPr>
            <p:spPr>
              <a:xfrm>
                <a:off x="8600403" y="4561200"/>
                <a:ext cx="360040" cy="570470"/>
              </a:xfrm>
              <a:prstGeom prst="downArrow">
                <a:avLst/>
              </a:prstGeom>
              <a:solidFill>
                <a:srgbClr val="0369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5" name="Flèche : bas 41">
                <a:extLst>
                  <a:ext uri="{FF2B5EF4-FFF2-40B4-BE49-F238E27FC236}">
                    <a16:creationId xmlns:a16="http://schemas.microsoft.com/office/drawing/2014/main" id="{A31C0112-3546-C08A-F107-473FB5B6ADCA}"/>
                  </a:ext>
                </a:extLst>
              </p:cNvPr>
              <p:cNvSpPr/>
              <p:nvPr/>
            </p:nvSpPr>
            <p:spPr>
              <a:xfrm>
                <a:off x="7673642" y="3461548"/>
                <a:ext cx="360040" cy="570470"/>
              </a:xfrm>
              <a:prstGeom prst="downArrow">
                <a:avLst/>
              </a:prstGeom>
              <a:solidFill>
                <a:srgbClr val="0369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5" name="Flèche : bas 42">
                <a:extLst>
                  <a:ext uri="{FF2B5EF4-FFF2-40B4-BE49-F238E27FC236}">
                    <a16:creationId xmlns:a16="http://schemas.microsoft.com/office/drawing/2014/main" id="{FCBB8217-D7AD-57A6-6DDC-D40984556C5A}"/>
                  </a:ext>
                </a:extLst>
              </p:cNvPr>
              <p:cNvSpPr/>
              <p:nvPr/>
            </p:nvSpPr>
            <p:spPr>
              <a:xfrm>
                <a:off x="6799890" y="2891078"/>
                <a:ext cx="360040" cy="570470"/>
              </a:xfrm>
              <a:prstGeom prst="downArrow">
                <a:avLst/>
              </a:prstGeom>
              <a:solidFill>
                <a:srgbClr val="0369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13" name="Flèche : bas 9">
              <a:extLst>
                <a:ext uri="{FF2B5EF4-FFF2-40B4-BE49-F238E27FC236}">
                  <a16:creationId xmlns:a16="http://schemas.microsoft.com/office/drawing/2014/main" id="{981A6874-CE3E-D9CF-4B54-DAA694CC74C3}"/>
                </a:ext>
              </a:extLst>
            </p:cNvPr>
            <p:cNvSpPr/>
            <p:nvPr/>
          </p:nvSpPr>
          <p:spPr>
            <a:xfrm>
              <a:off x="10781588" y="4653136"/>
              <a:ext cx="359978" cy="570371"/>
            </a:xfrm>
            <a:prstGeom prst="downArrow">
              <a:avLst/>
            </a:prstGeom>
            <a:solidFill>
              <a:srgbClr val="0369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26" name="TextBox 25">
            <a:extLst>
              <a:ext uri="{FF2B5EF4-FFF2-40B4-BE49-F238E27FC236}">
                <a16:creationId xmlns:a16="http://schemas.microsoft.com/office/drawing/2014/main" id="{8C90B90E-F7D4-C06E-8A88-82317DCEA535}"/>
              </a:ext>
            </a:extLst>
          </p:cNvPr>
          <p:cNvSpPr txBox="1"/>
          <p:nvPr/>
        </p:nvSpPr>
        <p:spPr bwMode="auto">
          <a:xfrm rot="5400000">
            <a:off x="10787170" y="5089535"/>
            <a:ext cx="1676610" cy="461665"/>
          </a:xfrm>
          <a:prstGeom prst="rect">
            <a:avLst/>
          </a:prstGeom>
          <a:noFill/>
          <a:ln w="9525">
            <a:noFill/>
            <a:miter lim="800000"/>
            <a:headEnd/>
            <a:tailEnd/>
          </a:ln>
          <a:effectLst/>
        </p:spPr>
        <p:txBody>
          <a:bodyPr wrap="square" rtlCol="0" anchor="ctr">
            <a:spAutoFit/>
          </a:bodyPr>
          <a:lstStyle/>
          <a:p>
            <a:pPr eaLnBrk="1" hangingPunct="1"/>
            <a:r>
              <a:rPr lang="fr-FR" sz="2400" i="0" noProof="0" dirty="0">
                <a:cs typeface="Arial" charset="0"/>
              </a:rPr>
              <a:t>World</a:t>
            </a:r>
            <a:endParaRPr lang="en-GB" sz="2400" i="0" noProof="0" dirty="0">
              <a:cs typeface="Arial" charset="0"/>
            </a:endParaRPr>
          </a:p>
        </p:txBody>
      </p:sp>
      <p:pic>
        <p:nvPicPr>
          <p:cNvPr id="27" name="Picture 26">
            <a:extLst>
              <a:ext uri="{FF2B5EF4-FFF2-40B4-BE49-F238E27FC236}">
                <a16:creationId xmlns:a16="http://schemas.microsoft.com/office/drawing/2014/main" id="{D8CA2F3A-4397-A973-E751-EFEAAA383B9B}"/>
              </a:ext>
            </a:extLst>
          </p:cNvPr>
          <p:cNvPicPr>
            <a:picLocks noChangeAspect="1"/>
          </p:cNvPicPr>
          <p:nvPr/>
        </p:nvPicPr>
        <p:blipFill>
          <a:blip r:embed="rId4"/>
          <a:stretch>
            <a:fillRect/>
          </a:stretch>
        </p:blipFill>
        <p:spPr>
          <a:xfrm>
            <a:off x="6345701" y="1855897"/>
            <a:ext cx="4976732" cy="4836543"/>
          </a:xfrm>
          <a:prstGeom prst="rect">
            <a:avLst/>
          </a:prstGeom>
          <a:solidFill>
            <a:schemeClr val="bg1"/>
          </a:solidFill>
        </p:spPr>
      </p:pic>
      <p:pic>
        <p:nvPicPr>
          <p:cNvPr id="31" name="Picture 30">
            <a:extLst>
              <a:ext uri="{FF2B5EF4-FFF2-40B4-BE49-F238E27FC236}">
                <a16:creationId xmlns:a16="http://schemas.microsoft.com/office/drawing/2014/main" id="{C9725813-D9AB-AC44-308C-503F25CE83B3}"/>
              </a:ext>
            </a:extLst>
          </p:cNvPr>
          <p:cNvPicPr>
            <a:picLocks noChangeAspect="1"/>
          </p:cNvPicPr>
          <p:nvPr/>
        </p:nvPicPr>
        <p:blipFill>
          <a:blip r:embed="rId5"/>
          <a:stretch>
            <a:fillRect/>
          </a:stretch>
        </p:blipFill>
        <p:spPr>
          <a:xfrm>
            <a:off x="6345701" y="1855897"/>
            <a:ext cx="4976732" cy="4836543"/>
          </a:xfrm>
          <a:prstGeom prst="rect">
            <a:avLst/>
          </a:prstGeom>
        </p:spPr>
      </p:pic>
      <p:sp>
        <p:nvSpPr>
          <p:cNvPr id="33" name="TextBox 32">
            <a:extLst>
              <a:ext uri="{FF2B5EF4-FFF2-40B4-BE49-F238E27FC236}">
                <a16:creationId xmlns:a16="http://schemas.microsoft.com/office/drawing/2014/main" id="{B53036C1-1DC7-3CD7-D0A6-EB5A35B8D57F}"/>
              </a:ext>
            </a:extLst>
          </p:cNvPr>
          <p:cNvSpPr txBox="1"/>
          <p:nvPr/>
        </p:nvSpPr>
        <p:spPr bwMode="auto">
          <a:xfrm rot="5400000">
            <a:off x="10024717" y="4469373"/>
            <a:ext cx="3219090" cy="461665"/>
          </a:xfrm>
          <a:prstGeom prst="rect">
            <a:avLst/>
          </a:prstGeom>
          <a:solidFill>
            <a:schemeClr val="bg1"/>
          </a:solidFill>
          <a:ln w="9525">
            <a:noFill/>
            <a:miter lim="800000"/>
            <a:headEnd/>
            <a:tailEnd/>
          </a:ln>
          <a:effectLst/>
        </p:spPr>
        <p:txBody>
          <a:bodyPr wrap="square" rtlCol="0" anchor="ctr">
            <a:spAutoFit/>
          </a:bodyPr>
          <a:lstStyle/>
          <a:p>
            <a:pPr eaLnBrk="1" hangingPunct="1"/>
            <a:r>
              <a:rPr lang="fr-FR" sz="2400" i="0" noProof="0" dirty="0">
                <a:cs typeface="Arial" charset="0"/>
              </a:rPr>
              <a:t>Asia and the Pacific</a:t>
            </a:r>
            <a:endParaRPr lang="en-GB" sz="2400" i="0" noProof="0" dirty="0">
              <a:cs typeface="Arial" charset="0"/>
            </a:endParaRPr>
          </a:p>
        </p:txBody>
      </p:sp>
      <p:sp>
        <p:nvSpPr>
          <p:cNvPr id="34" name="ZoneTexte 5">
            <a:extLst>
              <a:ext uri="{FF2B5EF4-FFF2-40B4-BE49-F238E27FC236}">
                <a16:creationId xmlns:a16="http://schemas.microsoft.com/office/drawing/2014/main" id="{E3117B9F-291E-625E-9E74-A8C40E6D4A1A}"/>
              </a:ext>
            </a:extLst>
          </p:cNvPr>
          <p:cNvSpPr txBox="1"/>
          <p:nvPr/>
        </p:nvSpPr>
        <p:spPr>
          <a:xfrm>
            <a:off x="3907527" y="6096146"/>
            <a:ext cx="2002952"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3. Exposure to informality</a:t>
            </a:r>
          </a:p>
        </p:txBody>
      </p:sp>
    </p:spTree>
    <p:extLst>
      <p:ext uri="{BB962C8B-B14F-4D97-AF65-F5344CB8AC3E}">
        <p14:creationId xmlns:p14="http://schemas.microsoft.com/office/powerpoint/2010/main" val="98224620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9" presetID="2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P spid="26" grpId="0"/>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2782" y="177079"/>
            <a:ext cx="11406436" cy="1020305"/>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Abadi" panose="020B0604020104020204" pitchFamily="34" charset="0"/>
                <a:cs typeface="Calibri" panose="020F0502020204030204" pitchFamily="34" charset="0"/>
              </a:rPr>
              <a:t>According to you, who are the workers the most exposed to and/or the most represented in informal employment in the selected countries?</a:t>
            </a:r>
          </a:p>
        </p:txBody>
      </p:sp>
      <p:sp>
        <p:nvSpPr>
          <p:cNvPr id="4" name="ZoneTexte 21">
            <a:extLst>
              <a:ext uri="{FF2B5EF4-FFF2-40B4-BE49-F238E27FC236}">
                <a16:creationId xmlns:a16="http://schemas.microsoft.com/office/drawing/2014/main" id="{663190A4-B7D2-99FC-27BD-FB03156ED921}"/>
              </a:ext>
            </a:extLst>
          </p:cNvPr>
          <p:cNvSpPr txBox="1"/>
          <p:nvPr/>
        </p:nvSpPr>
        <p:spPr>
          <a:xfrm>
            <a:off x="6048412" y="1039888"/>
            <a:ext cx="5904656" cy="584775"/>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600" b="0" i="0" u="none" strike="noStrike" kern="1200" cap="none" spc="0" normalizeH="0" baseline="0" noProof="0" dirty="0">
                <a:ln>
                  <a:noFill/>
                </a:ln>
                <a:solidFill>
                  <a:srgbClr val="166E9A"/>
                </a:solidFill>
                <a:effectLst/>
                <a:uLnTx/>
                <a:uFillTx/>
                <a:latin typeface="Noto Sans"/>
                <a:ea typeface="+mn-ea"/>
                <a:cs typeface="Noto Sans"/>
              </a:rPr>
              <a:t>Distribution of informal and formal employment by </a:t>
            </a:r>
            <a:r>
              <a:rPr kumimoji="0" lang="en-GB" sz="1600" b="1" i="0" u="none" strike="noStrike" kern="1200" cap="none" spc="0" normalizeH="0" baseline="0" noProof="0" dirty="0">
                <a:ln>
                  <a:noFill/>
                </a:ln>
                <a:solidFill>
                  <a:srgbClr val="166E9A"/>
                </a:solidFill>
                <a:effectLst/>
                <a:uLnTx/>
                <a:uFillTx/>
                <a:latin typeface="Noto Sans"/>
                <a:ea typeface="+mn-ea"/>
                <a:cs typeface="Noto Sans"/>
              </a:rPr>
              <a:t>size of enterprise </a:t>
            </a:r>
            <a:r>
              <a:rPr kumimoji="0" lang="en-GB" sz="1600" b="0" i="0" u="none" strike="noStrike" kern="1200" cap="none" spc="0" normalizeH="0" baseline="0" noProof="0" dirty="0">
                <a:ln>
                  <a:noFill/>
                </a:ln>
                <a:solidFill>
                  <a:srgbClr val="166E9A"/>
                </a:solidFill>
                <a:effectLst/>
                <a:uLnTx/>
                <a:uFillTx/>
                <a:latin typeface="Noto Sans"/>
                <a:ea typeface="+mn-ea"/>
                <a:cs typeface="Noto Sans"/>
              </a:rPr>
              <a:t>| </a:t>
            </a:r>
            <a:r>
              <a:rPr kumimoji="0" lang="fr-FR" sz="1400" b="0" i="0" u="none" strike="noStrike" kern="1200" cap="none" spc="0" normalizeH="0" baseline="0" noProof="0" dirty="0">
                <a:ln>
                  <a:noFill/>
                </a:ln>
                <a:solidFill>
                  <a:srgbClr val="166E9A"/>
                </a:solidFill>
                <a:effectLst/>
                <a:uLnTx/>
                <a:uFillTx/>
                <a:latin typeface="Noto Sans"/>
                <a:ea typeface="+mn-ea"/>
                <a:cs typeface="Noto Sans"/>
              </a:rPr>
              <a:t>(World, Asia and the Pacific, Pakistan)</a:t>
            </a:r>
            <a:endParaRPr kumimoji="0" lang="en-GB" sz="1400" b="0" i="0" u="none" strike="noStrike" kern="1200" cap="none" spc="0" normalizeH="0" baseline="0" noProof="0" dirty="0">
              <a:ln>
                <a:noFill/>
              </a:ln>
              <a:solidFill>
                <a:srgbClr val="166E9A"/>
              </a:solidFill>
              <a:effectLst/>
              <a:uLnTx/>
              <a:uFillTx/>
              <a:latin typeface="Noto Sans"/>
              <a:ea typeface="+mn-ea"/>
              <a:cs typeface="Noto Sans"/>
            </a:endParaRPr>
          </a:p>
        </p:txBody>
      </p:sp>
      <p:graphicFrame>
        <p:nvGraphicFramePr>
          <p:cNvPr id="5" name="Table 20">
            <a:extLst>
              <a:ext uri="{FF2B5EF4-FFF2-40B4-BE49-F238E27FC236}">
                <a16:creationId xmlns:a16="http://schemas.microsoft.com/office/drawing/2014/main" id="{405C8C1B-2995-C1E3-85EB-4B2CA1BD3AFA}"/>
              </a:ext>
            </a:extLst>
          </p:cNvPr>
          <p:cNvGraphicFramePr>
            <a:graphicFrameLocks noGrp="1"/>
          </p:cNvGraphicFramePr>
          <p:nvPr>
            <p:extLst>
              <p:ext uri="{D42A27DB-BD31-4B8C-83A1-F6EECF244321}">
                <p14:modId xmlns:p14="http://schemas.microsoft.com/office/powerpoint/2010/main" val="3309116816"/>
              </p:ext>
            </p:extLst>
          </p:nvPr>
        </p:nvGraphicFramePr>
        <p:xfrm>
          <a:off x="1" y="1039888"/>
          <a:ext cx="5947463" cy="5671486"/>
        </p:xfrm>
        <a:graphic>
          <a:graphicData uri="http://schemas.openxmlformats.org/drawingml/2006/table">
            <a:tbl>
              <a:tblPr firstRow="1" bandRow="1">
                <a:tableStyleId>{E8034E78-7F5D-4C2E-B375-FC64B27BC917}</a:tableStyleId>
              </a:tblPr>
              <a:tblGrid>
                <a:gridCol w="3612887">
                  <a:extLst>
                    <a:ext uri="{9D8B030D-6E8A-4147-A177-3AD203B41FA5}">
                      <a16:colId xmlns:a16="http://schemas.microsoft.com/office/drawing/2014/main" val="2185056562"/>
                    </a:ext>
                  </a:extLst>
                </a:gridCol>
                <a:gridCol w="583644">
                  <a:extLst>
                    <a:ext uri="{9D8B030D-6E8A-4147-A177-3AD203B41FA5}">
                      <a16:colId xmlns:a16="http://schemas.microsoft.com/office/drawing/2014/main" val="2846353005"/>
                    </a:ext>
                  </a:extLst>
                </a:gridCol>
                <a:gridCol w="583644">
                  <a:extLst>
                    <a:ext uri="{9D8B030D-6E8A-4147-A177-3AD203B41FA5}">
                      <a16:colId xmlns:a16="http://schemas.microsoft.com/office/drawing/2014/main" val="2823910693"/>
                    </a:ext>
                  </a:extLst>
                </a:gridCol>
                <a:gridCol w="583644">
                  <a:extLst>
                    <a:ext uri="{9D8B030D-6E8A-4147-A177-3AD203B41FA5}">
                      <a16:colId xmlns:a16="http://schemas.microsoft.com/office/drawing/2014/main" val="1107666545"/>
                    </a:ext>
                  </a:extLst>
                </a:gridCol>
                <a:gridCol w="583644">
                  <a:extLst>
                    <a:ext uri="{9D8B030D-6E8A-4147-A177-3AD203B41FA5}">
                      <a16:colId xmlns:a16="http://schemas.microsoft.com/office/drawing/2014/main" val="1871030265"/>
                    </a:ext>
                  </a:extLst>
                </a:gridCol>
              </a:tblGrid>
              <a:tr h="354931">
                <a:tc>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fr-FR" sz="1700" dirty="0">
                          <a:latin typeface="Calibri" panose="020F0502020204030204" pitchFamily="34" charset="0"/>
                          <a:cs typeface="Calibri" panose="020F0502020204030204" pitchFamily="34" charset="0"/>
                        </a:rPr>
                        <a:t>World</a:t>
                      </a: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en-GB" sz="1700" dirty="0">
                          <a:latin typeface="Calibri" panose="020F0502020204030204" pitchFamily="34" charset="0"/>
                          <a:cs typeface="Calibri" panose="020F0502020204030204" pitchFamily="34" charset="0"/>
                        </a:rPr>
                        <a:t>Region</a:t>
                      </a: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pPr algn="ct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13414724"/>
                  </a:ext>
                </a:extLst>
              </a:tr>
              <a:tr h="354931">
                <a:tc>
                  <a:txBody>
                    <a:bodyPr/>
                    <a:lstStyle/>
                    <a:p>
                      <a:r>
                        <a:rPr lang="fr-FR" sz="1700" dirty="0">
                          <a:latin typeface="Calibri" panose="020F0502020204030204" pitchFamily="34" charset="0"/>
                          <a:cs typeface="Calibri" panose="020F0502020204030204" pitchFamily="34" charset="0"/>
                        </a:rPr>
                        <a:t>Informal </a:t>
                      </a:r>
                      <a:r>
                        <a:rPr lang="fr-FR" sz="1700" dirty="0" err="1">
                          <a:latin typeface="Calibri" panose="020F0502020204030204" pitchFamily="34" charset="0"/>
                          <a:cs typeface="Calibri" panose="020F0502020204030204" pitchFamily="34" charset="0"/>
                        </a:rPr>
                        <a:t>employment</a:t>
                      </a:r>
                      <a:r>
                        <a:rPr lang="fr-FR" sz="1700" dirty="0">
                          <a:latin typeface="Calibri" panose="020F0502020204030204" pitchFamily="34" charset="0"/>
                          <a:cs typeface="Calibri" panose="020F0502020204030204" pitchFamily="34" charset="0"/>
                        </a:rPr>
                        <a:t> </a:t>
                      </a:r>
                      <a:r>
                        <a:rPr lang="fr-FR" sz="1700" dirty="0" err="1">
                          <a:latin typeface="Calibri" panose="020F0502020204030204" pitchFamily="34" charset="0"/>
                          <a:cs typeface="Calibri" panose="020F0502020204030204" pitchFamily="34" charset="0"/>
                        </a:rPr>
                        <a:t>is</a:t>
                      </a:r>
                      <a:r>
                        <a:rPr lang="fr-FR" sz="1700" dirty="0">
                          <a:latin typeface="Calibri" panose="020F0502020204030204" pitchFamily="34" charset="0"/>
                          <a:cs typeface="Calibri" panose="020F0502020204030204" pitchFamily="34" charset="0"/>
                        </a:rPr>
                        <a:t>…</a:t>
                      </a:r>
                      <a:endParaRPr lang="en-GB" sz="17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83100018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A greater source of employment for women than for men</a:t>
                      </a:r>
                      <a:endParaRPr kumimoji="0" lang="en-GB" sz="1600" b="0" i="0" u="none" strike="noStrike" kern="1200" cap="none" spc="0" normalizeH="0" baseline="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674429"/>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young workers and senior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130253"/>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Null or negligible among high educated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239726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The informal economy tends to absorb people with low-education</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513287"/>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independent workers compared to wage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600436"/>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kern="1200" noProof="0" dirty="0">
                          <a:solidFill>
                            <a:schemeClr val="bg1">
                              <a:lumMod val="50000"/>
                            </a:schemeClr>
                          </a:solidFill>
                          <a:latin typeface="Calibri" panose="020F0502020204030204" pitchFamily="34" charset="0"/>
                          <a:ea typeface="+mn-ea"/>
                          <a:cs typeface="Calibri" panose="020F0502020204030204" pitchFamily="34" charset="0"/>
                        </a:rPr>
                        <a:t>Independent workers make up the majority of informal employment</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21884"/>
                  </a:ext>
                </a:extLst>
              </a:tr>
              <a:tr h="799514">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Workers in large enterprises are “safe” &amp; protected against the risk of being informally employed</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3151069"/>
                  </a:ext>
                </a:extLst>
              </a:tr>
              <a:tr h="749610">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noProof="0" dirty="0">
                          <a:solidFill>
                            <a:schemeClr val="bg1">
                              <a:lumMod val="50000"/>
                            </a:schemeClr>
                          </a:solidFill>
                          <a:latin typeface="Calibri" panose="020F0502020204030204" pitchFamily="34" charset="0"/>
                          <a:cs typeface="Calibri" panose="020F0502020204030204" pitchFamily="34" charset="0"/>
                        </a:rPr>
                        <a:t>Agriculture, domestic work &amp; construction tend to be highly informal</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139004"/>
                  </a:ext>
                </a:extLst>
              </a:tr>
            </a:tbl>
          </a:graphicData>
        </a:graphic>
      </p:graphicFrame>
      <p:sp>
        <p:nvSpPr>
          <p:cNvPr id="32" name="Rectangle 31">
            <a:extLst>
              <a:ext uri="{FF2B5EF4-FFF2-40B4-BE49-F238E27FC236}">
                <a16:creationId xmlns:a16="http://schemas.microsoft.com/office/drawing/2014/main" id="{5F2F6D68-141A-516A-83A4-1303550A3761}"/>
              </a:ext>
            </a:extLst>
          </p:cNvPr>
          <p:cNvSpPr/>
          <p:nvPr/>
        </p:nvSpPr>
        <p:spPr>
          <a:xfrm>
            <a:off x="3834380" y="2006716"/>
            <a:ext cx="2113084" cy="1097266"/>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badi"/>
                <a:ea typeface="+mn-ea"/>
                <a:cs typeface="+mn-cs"/>
              </a:rPr>
              <a:t>See</a:t>
            </a:r>
            <a:r>
              <a:rPr kumimoji="0" lang="fr-FR" sz="1800" b="0" i="0" u="none" strike="noStrike" kern="1200" cap="none" spc="0" normalizeH="0" baseline="0" noProof="0" dirty="0">
                <a:ln>
                  <a:noFill/>
                </a:ln>
                <a:solidFill>
                  <a:srgbClr val="FFFFFF"/>
                </a:solidFill>
                <a:effectLst/>
                <a:uLnTx/>
                <a:uFillTx/>
                <a:latin typeface="Abadi"/>
                <a:ea typeface="+mn-ea"/>
                <a:cs typeface="+mn-cs"/>
              </a:rPr>
              <a:t> </a:t>
            </a:r>
            <a:r>
              <a:rPr kumimoji="0" lang="fr-FR" sz="2000" b="1" i="0" u="none" strike="noStrike" kern="1200" cap="none" spc="0" normalizeH="0" baseline="0" noProof="0" dirty="0" err="1">
                <a:ln>
                  <a:noFill/>
                </a:ln>
                <a:solidFill>
                  <a:srgbClr val="A1FDFB"/>
                </a:solidFill>
                <a:effectLst/>
                <a:uLnTx/>
                <a:uFillTx/>
                <a:latin typeface="Abadi"/>
                <a:ea typeface="+mn-ea"/>
                <a:cs typeface="+mn-cs"/>
              </a:rPr>
              <a:t>indicators</a:t>
            </a:r>
            <a:r>
              <a:rPr kumimoji="0" lang="fr-FR" sz="2000" b="1" i="0" u="none" strike="noStrike" kern="1200" cap="none" spc="0" normalizeH="0" baseline="0" noProof="0" dirty="0">
                <a:ln>
                  <a:noFill/>
                </a:ln>
                <a:solidFill>
                  <a:srgbClr val="A1FDFB"/>
                </a:solidFill>
                <a:effectLst/>
                <a:uLnTx/>
                <a:uFillTx/>
                <a:latin typeface="Abadi"/>
                <a:ea typeface="+mn-ea"/>
                <a:cs typeface="+mn-cs"/>
              </a:rPr>
              <a:t> 18 </a:t>
            </a:r>
            <a:r>
              <a:rPr kumimoji="0" lang="fr-FR" sz="1800" b="0" i="0" u="none" strike="noStrike" kern="1200" cap="none" spc="0" normalizeH="0" baseline="0" noProof="0" dirty="0">
                <a:ln>
                  <a:noFill/>
                </a:ln>
                <a:solidFill>
                  <a:srgbClr val="FFFFFF"/>
                </a:solidFill>
                <a:effectLst/>
                <a:uLnTx/>
                <a:uFillTx/>
                <a:latin typeface="Abadi"/>
                <a:ea typeface="+mn-ea"/>
                <a:cs typeface="+mn-cs"/>
              </a:rPr>
              <a:t>in Country profiles</a:t>
            </a:r>
            <a:endParaRPr kumimoji="0" lang="en-GB" sz="1800" b="0" i="0" u="none" strike="noStrike" kern="1200" cap="none" spc="0" normalizeH="0" baseline="0" noProof="0" dirty="0">
              <a:ln>
                <a:noFill/>
              </a:ln>
              <a:solidFill>
                <a:srgbClr val="FFFFFF"/>
              </a:solidFill>
              <a:effectLst/>
              <a:uLnTx/>
              <a:uFillTx/>
              <a:latin typeface="Abadi"/>
              <a:ea typeface="+mn-ea"/>
              <a:cs typeface="+mn-cs"/>
            </a:endParaRPr>
          </a:p>
        </p:txBody>
      </p:sp>
      <p:sp>
        <p:nvSpPr>
          <p:cNvPr id="2" name="ZoneTexte 5">
            <a:extLst>
              <a:ext uri="{FF2B5EF4-FFF2-40B4-BE49-F238E27FC236}">
                <a16:creationId xmlns:a16="http://schemas.microsoft.com/office/drawing/2014/main" id="{3551D19B-850C-E73F-9F9C-15A1BDB6C25E}"/>
              </a:ext>
            </a:extLst>
          </p:cNvPr>
          <p:cNvSpPr txBox="1"/>
          <p:nvPr/>
        </p:nvSpPr>
        <p:spPr>
          <a:xfrm>
            <a:off x="3880970" y="6107846"/>
            <a:ext cx="2066494"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2. Composition of informality</a:t>
            </a:r>
          </a:p>
        </p:txBody>
      </p:sp>
      <p:pic>
        <p:nvPicPr>
          <p:cNvPr id="3" name="Picture 2">
            <a:extLst>
              <a:ext uri="{FF2B5EF4-FFF2-40B4-BE49-F238E27FC236}">
                <a16:creationId xmlns:a16="http://schemas.microsoft.com/office/drawing/2014/main" id="{AC41E1F5-91C1-D45F-52AE-04A8AA442FC9}"/>
              </a:ext>
            </a:extLst>
          </p:cNvPr>
          <p:cNvPicPr>
            <a:picLocks noChangeAspect="1"/>
          </p:cNvPicPr>
          <p:nvPr/>
        </p:nvPicPr>
        <p:blipFill>
          <a:blip r:embed="rId3"/>
          <a:stretch>
            <a:fillRect/>
          </a:stretch>
        </p:blipFill>
        <p:spPr>
          <a:xfrm>
            <a:off x="6187427" y="1661300"/>
            <a:ext cx="5950212" cy="5157663"/>
          </a:xfrm>
          <a:prstGeom prst="rect">
            <a:avLst/>
          </a:prstGeom>
        </p:spPr>
      </p:pic>
    </p:spTree>
    <p:extLst>
      <p:ext uri="{BB962C8B-B14F-4D97-AF65-F5344CB8AC3E}">
        <p14:creationId xmlns:p14="http://schemas.microsoft.com/office/powerpoint/2010/main" val="288652382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2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837EC-9E88-4A7A-B958-8F35EEEA4BA4}"/>
              </a:ext>
            </a:extLst>
          </p:cNvPr>
          <p:cNvSpPr>
            <a:spLocks noGrp="1"/>
          </p:cNvSpPr>
          <p:nvPr>
            <p:ph type="title"/>
          </p:nvPr>
        </p:nvSpPr>
        <p:spPr>
          <a:xfrm>
            <a:off x="584464" y="260052"/>
            <a:ext cx="9269850" cy="864833"/>
          </a:xfrm>
        </p:spPr>
        <p:txBody>
          <a:bodyPr/>
          <a:lstStyle/>
          <a:p>
            <a:pPr marL="342900" indent="-342900">
              <a:buClr>
                <a:schemeClr val="accent2"/>
              </a:buClr>
              <a:buSzPct val="90000"/>
              <a:buFont typeface="Wingdings 3" panose="05040102010807070707" pitchFamily="18" charset="2"/>
              <a:buChar char="u"/>
            </a:pPr>
            <a:r>
              <a:rPr lang="en-GB" sz="2800" dirty="0"/>
              <a:t>The sectoral dimension of informality |</a:t>
            </a:r>
            <a:br>
              <a:rPr lang="en-GB" sz="2800" dirty="0"/>
            </a:br>
            <a:r>
              <a:rPr lang="en-GB" sz="2800" b="0" dirty="0"/>
              <a:t>Indicators to support the adoption of a sectoral approach</a:t>
            </a:r>
          </a:p>
        </p:txBody>
      </p:sp>
      <p:sp>
        <p:nvSpPr>
          <p:cNvPr id="17" name="Espace réservé du contenu 2">
            <a:extLst>
              <a:ext uri="{FF2B5EF4-FFF2-40B4-BE49-F238E27FC236}">
                <a16:creationId xmlns:a16="http://schemas.microsoft.com/office/drawing/2014/main" id="{8AC3D799-3369-0FB2-731F-62A99DF17046}"/>
              </a:ext>
            </a:extLst>
          </p:cNvPr>
          <p:cNvSpPr txBox="1">
            <a:spLocks/>
          </p:cNvSpPr>
          <p:nvPr/>
        </p:nvSpPr>
        <p:spPr>
          <a:xfrm>
            <a:off x="901964" y="1366737"/>
            <a:ext cx="11042961" cy="5231211"/>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00000"/>
              </a:lnSpc>
              <a:spcBef>
                <a:spcPts val="0"/>
              </a:spcBef>
              <a:spcAft>
                <a:spcPts val="600"/>
              </a:spcAft>
              <a:buClr>
                <a:srgbClr val="FF0000"/>
              </a:buClr>
              <a:buSzPct val="70000"/>
              <a:buFont typeface="Wingdings 3" panose="05040102010807070707" pitchFamily="18" charset="2"/>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 sectoral dimension of informality</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Arguments for the adoption of a sectoral approach for formalization benefiting from structures and actors active in particular sectors. </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Using ISIC 2 digits (at least) allows to point out to the situation of particular groups of workers (e.g. Domestic workers)</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endParaRPr lang="en-GB" sz="2000" dirty="0">
              <a:solidFill>
                <a:srgbClr val="000000"/>
              </a:solidFill>
              <a:latin typeface="Calibri" panose="020F0502020204030204" pitchFamily="34" charset="0"/>
              <a:cs typeface="Calibri" panose="020F0502020204030204" pitchFamily="34" charset="0"/>
            </a:endParaRPr>
          </a:p>
          <a:p>
            <a:pPr marL="252000" marR="0" lvl="2" indent="-252000" algn="l" defTabSz="914400" rtl="0" eaLnBrk="1" fontAlgn="auto" latinLnBrk="0" hangingPunct="1">
              <a:lnSpc>
                <a:spcPct val="100000"/>
              </a:lnSpc>
              <a:spcBef>
                <a:spcPts val="0"/>
              </a:spcBef>
              <a:spcAft>
                <a:spcPts val="600"/>
              </a:spcAft>
              <a:buClr>
                <a:srgbClr val="FF0000"/>
              </a:buClr>
              <a:buSzPct val="70000"/>
              <a:buFont typeface="Wingdings 3" panose="05040102010807070707" pitchFamily="18" charset="2"/>
              <a:buChar char=""/>
              <a:tabLst/>
              <a:defRPr/>
            </a:pPr>
            <a:r>
              <a:rPr kumimoji="0" lang="en-GB"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Criteria that may be considered to select subsectors</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Priority sectors in national development strategies</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Sectors the most exposed to informality</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Sectors the most represented among those in informal employment (next slide)</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Sectors with high representation of certain vulnerable groups (e.g. migrant workers, seasonal workers in agriculture or construction)</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Sectors with good opportunities to succeed in terms of formalization and reduction of decent work deficits: « show case»</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91680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2782" y="177079"/>
            <a:ext cx="11406436" cy="1020305"/>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According to you, who are the workers the most exposed to and/or the most represented in informal employment in the selected countries?</a:t>
            </a:r>
          </a:p>
        </p:txBody>
      </p:sp>
      <p:sp>
        <p:nvSpPr>
          <p:cNvPr id="4" name="ZoneTexte 21">
            <a:extLst>
              <a:ext uri="{FF2B5EF4-FFF2-40B4-BE49-F238E27FC236}">
                <a16:creationId xmlns:a16="http://schemas.microsoft.com/office/drawing/2014/main" id="{663190A4-B7D2-99FC-27BD-FB03156ED921}"/>
              </a:ext>
            </a:extLst>
          </p:cNvPr>
          <p:cNvSpPr txBox="1"/>
          <p:nvPr/>
        </p:nvSpPr>
        <p:spPr>
          <a:xfrm>
            <a:off x="5890721" y="1011573"/>
            <a:ext cx="5904656" cy="646331"/>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800" b="0" i="0" u="none" strike="noStrike" kern="1200" cap="none" spc="0" normalizeH="0" baseline="0" noProof="0" dirty="0">
                <a:ln>
                  <a:noFill/>
                </a:ln>
                <a:solidFill>
                  <a:srgbClr val="166E9A"/>
                </a:solidFill>
                <a:effectLst/>
                <a:uLnTx/>
                <a:uFillTx/>
                <a:latin typeface="Noto Sans"/>
                <a:ea typeface="+mn-ea"/>
                <a:cs typeface="Noto Sans"/>
              </a:rPr>
              <a:t>The </a:t>
            </a:r>
            <a:r>
              <a:rPr kumimoji="0" lang="en-GB" sz="1800" b="1" i="0" u="none" strike="noStrike" kern="1200" cap="none" spc="0" normalizeH="0" baseline="0" noProof="0" dirty="0">
                <a:ln>
                  <a:noFill/>
                </a:ln>
                <a:solidFill>
                  <a:srgbClr val="166E9A"/>
                </a:solidFill>
                <a:effectLst/>
                <a:uLnTx/>
                <a:uFillTx/>
                <a:latin typeface="Noto Sans"/>
                <a:ea typeface="+mn-ea"/>
                <a:cs typeface="Noto Sans"/>
              </a:rPr>
              <a:t>8 economic sectors the </a:t>
            </a:r>
            <a:r>
              <a:rPr kumimoji="0" lang="en-GB" sz="1800" b="1" i="0" u="none" strike="noStrike" kern="1200" cap="none" spc="0" normalizeH="0" baseline="0" noProof="0" dirty="0" err="1">
                <a:ln>
                  <a:noFill/>
                </a:ln>
                <a:solidFill>
                  <a:srgbClr val="166E9A"/>
                </a:solidFill>
                <a:effectLst/>
                <a:uLnTx/>
                <a:uFillTx/>
                <a:latin typeface="Noto Sans"/>
                <a:ea typeface="+mn-ea"/>
                <a:cs typeface="Noto Sans"/>
              </a:rPr>
              <a:t>mos</a:t>
            </a:r>
            <a:r>
              <a:rPr kumimoji="0" lang="en-GB" sz="1800" b="1" i="0" u="none" strike="noStrike" kern="1200" cap="none" spc="0" normalizeH="0" baseline="0" noProof="0" dirty="0">
                <a:ln>
                  <a:noFill/>
                </a:ln>
                <a:solidFill>
                  <a:srgbClr val="166E9A"/>
                </a:solidFill>
                <a:effectLst/>
                <a:uLnTx/>
                <a:uFillTx/>
                <a:latin typeface="Noto Sans"/>
                <a:ea typeface="+mn-ea"/>
                <a:cs typeface="Noto Sans"/>
              </a:rPr>
              <a:t>t exposed to informality </a:t>
            </a:r>
            <a:r>
              <a:rPr kumimoji="0" lang="en-GB" sz="1800" b="0" i="0" u="none" strike="noStrike" kern="1200" cap="none" spc="0" normalizeH="0" baseline="0" noProof="0" dirty="0">
                <a:ln>
                  <a:noFill/>
                </a:ln>
                <a:solidFill>
                  <a:srgbClr val="166E9A"/>
                </a:solidFill>
                <a:effectLst/>
                <a:uLnTx/>
                <a:uFillTx/>
                <a:latin typeface="Noto Sans"/>
                <a:ea typeface="+mn-ea"/>
                <a:cs typeface="Noto Sans"/>
              </a:rPr>
              <a:t>| ASAP, Pakistan</a:t>
            </a:r>
          </a:p>
        </p:txBody>
      </p:sp>
      <p:graphicFrame>
        <p:nvGraphicFramePr>
          <p:cNvPr id="35" name="Table 20">
            <a:extLst>
              <a:ext uri="{FF2B5EF4-FFF2-40B4-BE49-F238E27FC236}">
                <a16:creationId xmlns:a16="http://schemas.microsoft.com/office/drawing/2014/main" id="{8DA28654-0E6F-FDB8-5874-DFDD776B2461}"/>
              </a:ext>
            </a:extLst>
          </p:cNvPr>
          <p:cNvGraphicFramePr>
            <a:graphicFrameLocks noGrp="1"/>
          </p:cNvGraphicFramePr>
          <p:nvPr>
            <p:extLst>
              <p:ext uri="{D42A27DB-BD31-4B8C-83A1-F6EECF244321}">
                <p14:modId xmlns:p14="http://schemas.microsoft.com/office/powerpoint/2010/main" val="1686675288"/>
              </p:ext>
            </p:extLst>
          </p:nvPr>
        </p:nvGraphicFramePr>
        <p:xfrm>
          <a:off x="1" y="1039888"/>
          <a:ext cx="5947463" cy="5671486"/>
        </p:xfrm>
        <a:graphic>
          <a:graphicData uri="http://schemas.openxmlformats.org/drawingml/2006/table">
            <a:tbl>
              <a:tblPr firstRow="1" bandRow="1">
                <a:tableStyleId>{E8034E78-7F5D-4C2E-B375-FC64B27BC917}</a:tableStyleId>
              </a:tblPr>
              <a:tblGrid>
                <a:gridCol w="3612887">
                  <a:extLst>
                    <a:ext uri="{9D8B030D-6E8A-4147-A177-3AD203B41FA5}">
                      <a16:colId xmlns:a16="http://schemas.microsoft.com/office/drawing/2014/main" val="2185056562"/>
                    </a:ext>
                  </a:extLst>
                </a:gridCol>
                <a:gridCol w="583644">
                  <a:extLst>
                    <a:ext uri="{9D8B030D-6E8A-4147-A177-3AD203B41FA5}">
                      <a16:colId xmlns:a16="http://schemas.microsoft.com/office/drawing/2014/main" val="2846353005"/>
                    </a:ext>
                  </a:extLst>
                </a:gridCol>
                <a:gridCol w="583644">
                  <a:extLst>
                    <a:ext uri="{9D8B030D-6E8A-4147-A177-3AD203B41FA5}">
                      <a16:colId xmlns:a16="http://schemas.microsoft.com/office/drawing/2014/main" val="2823910693"/>
                    </a:ext>
                  </a:extLst>
                </a:gridCol>
                <a:gridCol w="583644">
                  <a:extLst>
                    <a:ext uri="{9D8B030D-6E8A-4147-A177-3AD203B41FA5}">
                      <a16:colId xmlns:a16="http://schemas.microsoft.com/office/drawing/2014/main" val="1107666545"/>
                    </a:ext>
                  </a:extLst>
                </a:gridCol>
                <a:gridCol w="583644">
                  <a:extLst>
                    <a:ext uri="{9D8B030D-6E8A-4147-A177-3AD203B41FA5}">
                      <a16:colId xmlns:a16="http://schemas.microsoft.com/office/drawing/2014/main" val="1871030265"/>
                    </a:ext>
                  </a:extLst>
                </a:gridCol>
              </a:tblGrid>
              <a:tr h="354931">
                <a:tc>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fr-FR" sz="1700" dirty="0">
                          <a:latin typeface="Calibri" panose="020F0502020204030204" pitchFamily="34" charset="0"/>
                          <a:cs typeface="Calibri" panose="020F0502020204030204" pitchFamily="34" charset="0"/>
                        </a:rPr>
                        <a:t>World</a:t>
                      </a: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tc gridSpan="2">
                  <a:txBody>
                    <a:bodyPr/>
                    <a:lstStyle/>
                    <a:p>
                      <a:pPr algn="ctr"/>
                      <a:r>
                        <a:rPr lang="en-GB" sz="1700" dirty="0">
                          <a:latin typeface="Calibri" panose="020F0502020204030204" pitchFamily="34" charset="0"/>
                          <a:cs typeface="Calibri" panose="020F0502020204030204" pitchFamily="34" charset="0"/>
                        </a:rPr>
                        <a:t>Region</a:t>
                      </a:r>
                    </a:p>
                  </a:txBody>
                  <a:tcPr>
                    <a:lnB w="3175" cap="flat" cmpd="sng" algn="ctr">
                      <a:solidFill>
                        <a:schemeClr val="bg1">
                          <a:lumMod val="50000"/>
                        </a:schemeClr>
                      </a:solidFill>
                      <a:prstDash val="solid"/>
                      <a:round/>
                      <a:headEnd type="none" w="med" len="med"/>
                      <a:tailEnd type="none" w="med" len="med"/>
                    </a:lnB>
                    <a:solidFill>
                      <a:srgbClr val="166E9A"/>
                    </a:solidFill>
                  </a:tcPr>
                </a:tc>
                <a:tc hMerge="1">
                  <a:txBody>
                    <a:bodyPr/>
                    <a:lstStyle/>
                    <a:p>
                      <a:pPr algn="ctr"/>
                      <a:endParaRPr lang="en-GB" sz="1700" dirty="0">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13414724"/>
                  </a:ext>
                </a:extLst>
              </a:tr>
              <a:tr h="354931">
                <a:tc>
                  <a:txBody>
                    <a:bodyPr/>
                    <a:lstStyle/>
                    <a:p>
                      <a:r>
                        <a:rPr lang="fr-FR" sz="1700" dirty="0">
                          <a:latin typeface="Calibri" panose="020F0502020204030204" pitchFamily="34" charset="0"/>
                          <a:cs typeface="Calibri" panose="020F0502020204030204" pitchFamily="34" charset="0"/>
                        </a:rPr>
                        <a:t>Informal </a:t>
                      </a:r>
                      <a:r>
                        <a:rPr lang="fr-FR" sz="1700" dirty="0" err="1">
                          <a:latin typeface="Calibri" panose="020F0502020204030204" pitchFamily="34" charset="0"/>
                          <a:cs typeface="Calibri" panose="020F0502020204030204" pitchFamily="34" charset="0"/>
                        </a:rPr>
                        <a:t>employment</a:t>
                      </a:r>
                      <a:r>
                        <a:rPr lang="fr-FR" sz="1700" dirty="0">
                          <a:latin typeface="Calibri" panose="020F0502020204030204" pitchFamily="34" charset="0"/>
                          <a:cs typeface="Calibri" panose="020F0502020204030204" pitchFamily="34" charset="0"/>
                        </a:rPr>
                        <a:t> </a:t>
                      </a:r>
                      <a:r>
                        <a:rPr lang="fr-FR" sz="1700" dirty="0" err="1">
                          <a:latin typeface="Calibri" panose="020F0502020204030204" pitchFamily="34" charset="0"/>
                          <a:cs typeface="Calibri" panose="020F0502020204030204" pitchFamily="34" charset="0"/>
                        </a:rPr>
                        <a:t>is</a:t>
                      </a:r>
                      <a:r>
                        <a:rPr lang="fr-FR" sz="1700" dirty="0">
                          <a:latin typeface="Calibri" panose="020F0502020204030204" pitchFamily="34" charset="0"/>
                          <a:cs typeface="Calibri" panose="020F0502020204030204" pitchFamily="34" charset="0"/>
                        </a:rPr>
                        <a:t>…</a:t>
                      </a:r>
                      <a:endParaRPr lang="en-GB" sz="17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err="1">
                          <a:latin typeface="Calibri" panose="020F0502020204030204" pitchFamily="34" charset="0"/>
                          <a:cs typeface="Calibri" panose="020F0502020204030204" pitchFamily="34" charset="0"/>
                        </a:rPr>
                        <a:t>True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tc>
                  <a:txBody>
                    <a:bodyPr/>
                    <a:lstStyle/>
                    <a:p>
                      <a:r>
                        <a:rPr lang="fr-FR" sz="1400" dirty="0">
                          <a:latin typeface="Calibri" panose="020F0502020204030204" pitchFamily="34" charset="0"/>
                          <a:cs typeface="Calibri" panose="020F0502020204030204" pitchFamily="34" charset="0"/>
                        </a:rPr>
                        <a:t>False</a:t>
                      </a:r>
                      <a:endParaRPr lang="en-GB" sz="1400" dirty="0">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66E9A"/>
                    </a:solidFill>
                  </a:tcPr>
                </a:tc>
                <a:extLst>
                  <a:ext uri="{0D108BD9-81ED-4DB2-BD59-A6C34878D82A}">
                    <a16:rowId xmlns:a16="http://schemas.microsoft.com/office/drawing/2014/main" val="83100018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A greater source of employment for women than for men</a:t>
                      </a:r>
                      <a:endParaRPr kumimoji="0" lang="en-GB" sz="1600" b="0" i="0" u="none" strike="noStrike" kern="1200" cap="none" spc="0" normalizeH="0" baseline="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700" dirty="0">
                        <a:solidFill>
                          <a:srgbClr val="166E9A"/>
                        </a:solidFill>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674429"/>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young workers and senior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130253"/>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Null or negligible among high educated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2397260"/>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The informal economy tends to absorb people with low-education</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513287"/>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Higher among independent workers compared to wage workers</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600436"/>
                  </a:ext>
                </a:extLst>
              </a:tr>
              <a:tr h="562621">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kern="1200" noProof="0" dirty="0">
                          <a:solidFill>
                            <a:schemeClr val="bg1">
                              <a:lumMod val="50000"/>
                            </a:schemeClr>
                          </a:solidFill>
                          <a:latin typeface="Calibri" panose="020F0502020204030204" pitchFamily="34" charset="0"/>
                          <a:ea typeface="+mn-ea"/>
                          <a:cs typeface="Calibri" panose="020F0502020204030204" pitchFamily="34" charset="0"/>
                        </a:rPr>
                        <a:t>Independent workers make up the majority of informal employment</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21884"/>
                  </a:ext>
                </a:extLst>
              </a:tr>
              <a:tr h="799514">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lang="en-GB" sz="1600" kern="1200" noProof="0" dirty="0">
                          <a:solidFill>
                            <a:schemeClr val="bg1">
                              <a:lumMod val="50000"/>
                            </a:schemeClr>
                          </a:solidFill>
                          <a:latin typeface="Calibri" panose="020F0502020204030204" pitchFamily="34" charset="0"/>
                          <a:ea typeface="+mn-ea"/>
                          <a:cs typeface="Calibri" panose="020F0502020204030204" pitchFamily="34" charset="0"/>
                        </a:rPr>
                        <a:t>Workers in large enterprises are “safe” &amp; protected against the risk of being informally employed</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3151069"/>
                  </a:ext>
                </a:extLst>
              </a:tr>
              <a:tr h="749610">
                <a:tc>
                  <a:txBody>
                    <a:bodyPr/>
                    <a:lstStyle/>
                    <a:p>
                      <a:pPr marL="285750" marR="0" lvl="0" indent="-285750" algn="l" defTabSz="914400" rtl="0" eaLnBrk="1" fontAlgn="auto" latinLnBrk="0" hangingPunct="1">
                        <a:lnSpc>
                          <a:spcPct val="95000"/>
                        </a:lnSpc>
                        <a:spcBef>
                          <a:spcPts val="0"/>
                        </a:spcBef>
                        <a:spcAft>
                          <a:spcPts val="0"/>
                        </a:spcAft>
                        <a:buClr>
                          <a:schemeClr val="accent2"/>
                        </a:buClr>
                        <a:buSzPct val="90000"/>
                        <a:buFont typeface="Wingdings 3" panose="05040102010807070707" pitchFamily="18" charset="2"/>
                        <a:buChar char="u"/>
                        <a:tabLst/>
                        <a:defRPr/>
                      </a:pPr>
                      <a:r>
                        <a:rPr kumimoji="0" lang="en-GB" sz="16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Agriculture, domestic work &amp; construction tend to be highly informal</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700" dirty="0">
                        <a:latin typeface="Calibri" panose="020F0502020204030204" pitchFamily="34" charset="0"/>
                        <a:cs typeface="Calibri" panose="020F050202020403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139004"/>
                  </a:ext>
                </a:extLst>
              </a:tr>
            </a:tbl>
          </a:graphicData>
        </a:graphic>
      </p:graphicFrame>
      <p:sp>
        <p:nvSpPr>
          <p:cNvPr id="40" name="TextBox 39">
            <a:extLst>
              <a:ext uri="{FF2B5EF4-FFF2-40B4-BE49-F238E27FC236}">
                <a16:creationId xmlns:a16="http://schemas.microsoft.com/office/drawing/2014/main" id="{0710E0E7-DFA6-6CF6-0912-6DC1C40519D6}"/>
              </a:ext>
            </a:extLst>
          </p:cNvPr>
          <p:cNvSpPr txBox="1"/>
          <p:nvPr/>
        </p:nvSpPr>
        <p:spPr>
          <a:xfrm>
            <a:off x="4316500" y="2926759"/>
            <a:ext cx="401514"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5D2D2">
                    <a:lumMod val="75000"/>
                  </a:srgbClr>
                </a:solidFill>
                <a:effectLst/>
                <a:uLnTx/>
                <a:uFillTx/>
                <a:latin typeface="Calibri" panose="020F0502020204030204" pitchFamily="34" charset="0"/>
                <a:ea typeface="+mn-ea"/>
                <a:cs typeface="Calibri" panose="020F05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05D2D2">
                  <a:lumMod val="75000"/>
                </a:srgbClr>
              </a:solidFill>
              <a:effectLst/>
              <a:uLnTx/>
              <a:uFillTx/>
              <a:latin typeface="Calibri" panose="020F0502020204030204" pitchFamily="34" charset="0"/>
              <a:ea typeface="+mn-ea"/>
              <a:cs typeface="Calibri" panose="020F0502020204030204" pitchFamily="34" charset="0"/>
            </a:endParaRPr>
          </a:p>
        </p:txBody>
      </p:sp>
      <p:sp>
        <p:nvSpPr>
          <p:cNvPr id="41" name="TextBox 40">
            <a:extLst>
              <a:ext uri="{FF2B5EF4-FFF2-40B4-BE49-F238E27FC236}">
                <a16:creationId xmlns:a16="http://schemas.microsoft.com/office/drawing/2014/main" id="{5FE8C072-2EF7-A04D-B0CD-FACADD5C8B07}"/>
              </a:ext>
            </a:extLst>
          </p:cNvPr>
          <p:cNvSpPr txBox="1"/>
          <p:nvPr/>
        </p:nvSpPr>
        <p:spPr>
          <a:xfrm>
            <a:off x="5418820" y="2945444"/>
            <a:ext cx="401514"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51" name="TextBox 50">
            <a:extLst>
              <a:ext uri="{FF2B5EF4-FFF2-40B4-BE49-F238E27FC236}">
                <a16:creationId xmlns:a16="http://schemas.microsoft.com/office/drawing/2014/main" id="{164D7DBD-6206-C0A4-FD85-FA310F76CEE8}"/>
              </a:ext>
            </a:extLst>
          </p:cNvPr>
          <p:cNvSpPr txBox="1"/>
          <p:nvPr/>
        </p:nvSpPr>
        <p:spPr bwMode="auto">
          <a:xfrm>
            <a:off x="9269133" y="1748377"/>
            <a:ext cx="2938513" cy="338554"/>
          </a:xfrm>
          <a:prstGeom prst="rect">
            <a:avLst/>
          </a:prstGeom>
          <a:noFill/>
          <a:ln w="9525">
            <a:noFill/>
            <a:miter lim="800000"/>
            <a:headEnd/>
            <a:tailEnd/>
          </a:ln>
          <a:effectLst/>
        </p:spPr>
        <p:txBody>
          <a:bodyPr wrap="square">
            <a:spAutoFit/>
          </a:bodyPr>
          <a:lstStyle/>
          <a:p>
            <a:pPr marL="285750" marR="0" lvl="0" indent="-285750" algn="l" defTabSz="914378" rtl="0" eaLnBrk="1" fontAlgn="auto" latinLnBrk="0" hangingPunct="1">
              <a:lnSpc>
                <a:spcPct val="100000"/>
              </a:lnSpc>
              <a:spcBef>
                <a:spcPts val="0"/>
              </a:spcBef>
              <a:spcAft>
                <a:spcPts val="0"/>
              </a:spcAft>
              <a:buClr>
                <a:srgbClr val="F2650E"/>
              </a:buClr>
              <a:buSzTx/>
              <a:buFont typeface="Wingdings 3" panose="05040102010807070707" pitchFamily="18" charset="2"/>
              <a:buChar char="u"/>
              <a:tabLst/>
              <a:defRPr/>
            </a:pPr>
            <a:r>
              <a:rPr kumimoji="0" lang="en-GB" sz="1600" b="1" i="0" u="none" strike="noStrike" kern="1200" cap="none" spc="0" normalizeH="0" baseline="0" noProof="0" dirty="0">
                <a:ln>
                  <a:noFill/>
                </a:ln>
                <a:solidFill>
                  <a:srgbClr val="166E9A"/>
                </a:solidFill>
                <a:effectLst/>
                <a:uLnTx/>
                <a:uFillTx/>
                <a:latin typeface="Noto Sans"/>
                <a:ea typeface="+mn-ea"/>
                <a:cs typeface="Noto Sans"/>
              </a:rPr>
              <a:t>Asia and the Pacific</a:t>
            </a:r>
          </a:p>
        </p:txBody>
      </p:sp>
      <p:sp>
        <p:nvSpPr>
          <p:cNvPr id="52" name="TextBox 51">
            <a:extLst>
              <a:ext uri="{FF2B5EF4-FFF2-40B4-BE49-F238E27FC236}">
                <a16:creationId xmlns:a16="http://schemas.microsoft.com/office/drawing/2014/main" id="{4E80F091-4A9B-5EB8-4583-1257C828EFF1}"/>
              </a:ext>
            </a:extLst>
          </p:cNvPr>
          <p:cNvSpPr txBox="1"/>
          <p:nvPr/>
        </p:nvSpPr>
        <p:spPr bwMode="auto">
          <a:xfrm>
            <a:off x="6266903" y="1756450"/>
            <a:ext cx="2938513" cy="338554"/>
          </a:xfrm>
          <a:prstGeom prst="rect">
            <a:avLst/>
          </a:prstGeom>
          <a:noFill/>
          <a:ln w="9525">
            <a:noFill/>
            <a:miter lim="800000"/>
            <a:headEnd/>
            <a:tailEnd/>
          </a:ln>
          <a:effectLst/>
        </p:spPr>
        <p:txBody>
          <a:bodyPr wrap="square">
            <a:spAutoFit/>
          </a:bodyPr>
          <a:lstStyle/>
          <a:p>
            <a:pPr marL="285750" marR="0" lvl="0" indent="-285750" algn="l" defTabSz="914378" rtl="0" eaLnBrk="1" fontAlgn="auto" latinLnBrk="0" hangingPunct="1">
              <a:lnSpc>
                <a:spcPct val="100000"/>
              </a:lnSpc>
              <a:spcBef>
                <a:spcPts val="0"/>
              </a:spcBef>
              <a:spcAft>
                <a:spcPts val="0"/>
              </a:spcAft>
              <a:buClr>
                <a:srgbClr val="F2650E"/>
              </a:buClr>
              <a:buSzTx/>
              <a:buFont typeface="Wingdings 3" panose="05040102010807070707" pitchFamily="18" charset="2"/>
              <a:buChar char="u"/>
              <a:tabLst/>
              <a:defRPr/>
            </a:pPr>
            <a:r>
              <a:rPr kumimoji="0" lang="en-GB" sz="1600" b="1" i="0" u="none" strike="noStrike" kern="1200" cap="none" spc="0" normalizeH="0" baseline="0" noProof="0" dirty="0">
                <a:ln>
                  <a:noFill/>
                </a:ln>
                <a:solidFill>
                  <a:srgbClr val="166E9A"/>
                </a:solidFill>
                <a:effectLst/>
                <a:uLnTx/>
                <a:uFillTx/>
                <a:latin typeface="Noto Sans"/>
                <a:ea typeface="+mn-ea"/>
                <a:cs typeface="Noto Sans"/>
              </a:rPr>
              <a:t>World</a:t>
            </a:r>
          </a:p>
        </p:txBody>
      </p:sp>
      <p:pic>
        <p:nvPicPr>
          <p:cNvPr id="53" name="Picture 52">
            <a:extLst>
              <a:ext uri="{FF2B5EF4-FFF2-40B4-BE49-F238E27FC236}">
                <a16:creationId xmlns:a16="http://schemas.microsoft.com/office/drawing/2014/main" id="{1E30665D-241F-35E4-8E2C-6C55AD7569A9}"/>
              </a:ext>
            </a:extLst>
          </p:cNvPr>
          <p:cNvPicPr>
            <a:picLocks noChangeAspect="1"/>
          </p:cNvPicPr>
          <p:nvPr/>
        </p:nvPicPr>
        <p:blipFill>
          <a:blip r:embed="rId3"/>
          <a:stretch>
            <a:fillRect/>
          </a:stretch>
        </p:blipFill>
        <p:spPr>
          <a:xfrm>
            <a:off x="9044631" y="2238762"/>
            <a:ext cx="3151905" cy="4528264"/>
          </a:xfrm>
          <a:prstGeom prst="rect">
            <a:avLst/>
          </a:prstGeom>
        </p:spPr>
      </p:pic>
      <p:grpSp>
        <p:nvGrpSpPr>
          <p:cNvPr id="57" name="Group 56">
            <a:extLst>
              <a:ext uri="{FF2B5EF4-FFF2-40B4-BE49-F238E27FC236}">
                <a16:creationId xmlns:a16="http://schemas.microsoft.com/office/drawing/2014/main" id="{51D1A33E-BC31-6BB7-5798-06EA69AF08E4}"/>
              </a:ext>
            </a:extLst>
          </p:cNvPr>
          <p:cNvGrpSpPr/>
          <p:nvPr/>
        </p:nvGrpSpPr>
        <p:grpSpPr>
          <a:xfrm>
            <a:off x="3947665" y="1766559"/>
            <a:ext cx="4139954" cy="1074801"/>
            <a:chOff x="7897376" y="3737469"/>
            <a:chExt cx="4139954" cy="1074801"/>
          </a:xfrm>
        </p:grpSpPr>
        <p:sp>
          <p:nvSpPr>
            <p:cNvPr id="58" name="Rectangle 57">
              <a:extLst>
                <a:ext uri="{FF2B5EF4-FFF2-40B4-BE49-F238E27FC236}">
                  <a16:creationId xmlns:a16="http://schemas.microsoft.com/office/drawing/2014/main" id="{945BDCDC-4966-11AD-960F-E2B4BE314565}"/>
                </a:ext>
              </a:extLst>
            </p:cNvPr>
            <p:cNvSpPr/>
            <p:nvPr/>
          </p:nvSpPr>
          <p:spPr>
            <a:xfrm>
              <a:off x="7897376" y="3737469"/>
              <a:ext cx="2002952" cy="107480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a:ln>
                    <a:noFill/>
                  </a:ln>
                  <a:solidFill>
                    <a:srgbClr val="FFFFFF"/>
                  </a:solidFill>
                  <a:effectLst/>
                  <a:uLnTx/>
                  <a:uFillTx/>
                  <a:latin typeface="Abadi"/>
                  <a:ea typeface="+mn-ea"/>
                  <a:cs typeface="+mn-cs"/>
                </a:rPr>
                <a:t>See</a:t>
              </a:r>
              <a:r>
                <a:rPr kumimoji="0" lang="fr-FR" sz="1600" b="0" i="0" u="none" strike="noStrike" kern="1200" cap="none" spc="0" normalizeH="0" baseline="0" noProof="0" dirty="0">
                  <a:ln>
                    <a:noFill/>
                  </a:ln>
                  <a:solidFill>
                    <a:srgbClr val="FFFFFF"/>
                  </a:solidFill>
                  <a:effectLst/>
                  <a:uLnTx/>
                  <a:uFillTx/>
                  <a:latin typeface="Abadi"/>
                  <a:ea typeface="+mn-ea"/>
                  <a:cs typeface="+mn-cs"/>
                </a:rPr>
                <a:t> </a:t>
              </a:r>
              <a:r>
                <a:rPr kumimoji="0" lang="fr-FR" sz="1800" b="1" i="0" u="none" strike="noStrike" kern="1200" cap="none" spc="0" normalizeH="0" baseline="0" noProof="0" dirty="0" err="1">
                  <a:ln>
                    <a:noFill/>
                  </a:ln>
                  <a:solidFill>
                    <a:srgbClr val="A1FDFB"/>
                  </a:solidFill>
                  <a:effectLst/>
                  <a:uLnTx/>
                  <a:uFillTx/>
                  <a:latin typeface="Abadi"/>
                  <a:ea typeface="+mn-ea"/>
                  <a:cs typeface="+mn-cs"/>
                </a:rPr>
                <a:t>indicators</a:t>
              </a:r>
              <a:r>
                <a:rPr kumimoji="0" lang="fr-FR" sz="1800" b="1" i="0" u="none" strike="noStrike" kern="1200" cap="none" spc="0" normalizeH="0" baseline="0" noProof="0" dirty="0">
                  <a:ln>
                    <a:noFill/>
                  </a:ln>
                  <a:solidFill>
                    <a:srgbClr val="A1FDFB"/>
                  </a:solidFill>
                  <a:effectLst/>
                  <a:uLnTx/>
                  <a:uFillTx/>
                  <a:latin typeface="Abadi"/>
                  <a:ea typeface="+mn-ea"/>
                  <a:cs typeface="+mn-cs"/>
                </a:rPr>
                <a:t> 16  </a:t>
              </a:r>
              <a:r>
                <a:rPr kumimoji="0" lang="fr-FR" sz="1600" b="0" i="0" u="none" strike="noStrike" kern="1200" cap="none" spc="0" normalizeH="0" baseline="0" noProof="0" dirty="0">
                  <a:ln>
                    <a:noFill/>
                  </a:ln>
                  <a:solidFill>
                    <a:srgbClr val="FFFFFF"/>
                  </a:solidFill>
                  <a:effectLst/>
                  <a:uLnTx/>
                  <a:uFillTx/>
                  <a:latin typeface="Abadi"/>
                  <a:ea typeface="+mn-ea"/>
                  <a:cs typeface="+mn-cs"/>
                </a:rPr>
                <a:t>in Country profiles</a:t>
              </a:r>
              <a:endParaRPr kumimoji="0" lang="en-GB" sz="1600" b="0" i="0" u="none" strike="noStrike" kern="1200" cap="none" spc="0" normalizeH="0" baseline="0" noProof="0" dirty="0">
                <a:ln>
                  <a:noFill/>
                </a:ln>
                <a:solidFill>
                  <a:srgbClr val="FFFFFF"/>
                </a:solidFill>
                <a:effectLst/>
                <a:uLnTx/>
                <a:uFillTx/>
                <a:latin typeface="Abadi"/>
                <a:ea typeface="+mn-ea"/>
                <a:cs typeface="+mn-cs"/>
              </a:endParaRPr>
            </a:p>
          </p:txBody>
        </p:sp>
        <p:pic>
          <p:nvPicPr>
            <p:cNvPr id="59" name="Graphic 58" descr="Zoom in outline">
              <a:extLst>
                <a:ext uri="{FF2B5EF4-FFF2-40B4-BE49-F238E27FC236}">
                  <a16:creationId xmlns:a16="http://schemas.microsoft.com/office/drawing/2014/main" id="{2BA2080A-78BD-60A2-0EB4-5B0A1790BE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41705" y="3813045"/>
              <a:ext cx="695625" cy="695625"/>
            </a:xfrm>
            <a:prstGeom prst="rect">
              <a:avLst/>
            </a:prstGeom>
          </p:spPr>
        </p:pic>
      </p:grpSp>
      <p:pic>
        <p:nvPicPr>
          <p:cNvPr id="2" name="Picture 1">
            <a:extLst>
              <a:ext uri="{FF2B5EF4-FFF2-40B4-BE49-F238E27FC236}">
                <a16:creationId xmlns:a16="http://schemas.microsoft.com/office/drawing/2014/main" id="{A6BC6836-D5B8-4B35-7793-F2B36699E2EA}"/>
              </a:ext>
            </a:extLst>
          </p:cNvPr>
          <p:cNvPicPr>
            <a:picLocks noChangeAspect="1"/>
          </p:cNvPicPr>
          <p:nvPr/>
        </p:nvPicPr>
        <p:blipFill>
          <a:blip r:embed="rId6"/>
          <a:stretch>
            <a:fillRect/>
          </a:stretch>
        </p:blipFill>
        <p:spPr>
          <a:xfrm>
            <a:off x="5982323" y="2274993"/>
            <a:ext cx="3151905" cy="4528264"/>
          </a:xfrm>
          <a:prstGeom prst="rect">
            <a:avLst/>
          </a:prstGeom>
        </p:spPr>
      </p:pic>
      <p:sp>
        <p:nvSpPr>
          <p:cNvPr id="3" name="ZoneTexte 5">
            <a:extLst>
              <a:ext uri="{FF2B5EF4-FFF2-40B4-BE49-F238E27FC236}">
                <a16:creationId xmlns:a16="http://schemas.microsoft.com/office/drawing/2014/main" id="{A4105026-40A5-E63B-A144-CB47790126A6}"/>
              </a:ext>
            </a:extLst>
          </p:cNvPr>
          <p:cNvSpPr txBox="1"/>
          <p:nvPr/>
        </p:nvSpPr>
        <p:spPr>
          <a:xfrm>
            <a:off x="3928617" y="2935530"/>
            <a:ext cx="2002952"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elvetica Neue"/>
              </a:rPr>
              <a:t>3. Exposure to informality</a:t>
            </a:r>
          </a:p>
        </p:txBody>
      </p:sp>
    </p:spTree>
    <p:extLst>
      <p:ext uri="{BB962C8B-B14F-4D97-AF65-F5344CB8AC3E}">
        <p14:creationId xmlns:p14="http://schemas.microsoft.com/office/powerpoint/2010/main" val="413929791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22" presetClass="entr" presetSubtype="8"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500"/>
                                        <p:tgtEl>
                                          <p:spTgt spid="5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2"/>
          <p:cNvSpPr>
            <a:spLocks noGrp="1"/>
          </p:cNvSpPr>
          <p:nvPr>
            <p:ph idx="1"/>
          </p:nvPr>
        </p:nvSpPr>
        <p:spPr>
          <a:xfrm>
            <a:off x="1301346" y="154354"/>
            <a:ext cx="10485142" cy="905391"/>
          </a:xfrm>
        </p:spPr>
        <p:txBody>
          <a:bodyPr>
            <a:noAutofit/>
          </a:bodyPr>
          <a:lstStyle/>
          <a:p>
            <a:pPr marL="715627" indent="-571486" defTabSz="914378">
              <a:lnSpc>
                <a:spcPct val="90000"/>
              </a:lnSpc>
              <a:spcBef>
                <a:spcPct val="0"/>
              </a:spcBef>
              <a:spcAft>
                <a:spcPts val="500"/>
              </a:spcAft>
              <a:buClr>
                <a:srgbClr val="FF0000"/>
              </a:buClr>
              <a:buSzPct val="80000"/>
              <a:buFont typeface="Wingdings 3" panose="05040102010807070707" pitchFamily="18" charset="2"/>
              <a:buChar char=""/>
              <a:defRPr/>
            </a:pPr>
            <a:r>
              <a:rPr lang="en-US" sz="2900" kern="1200" dirty="0">
                <a:solidFill>
                  <a:srgbClr val="166E9A"/>
                </a:solidFill>
                <a:latin typeface="Calibri" panose="020F0502020204030204" pitchFamily="34" charset="0"/>
                <a:ea typeface="+mj-ea"/>
                <a:cs typeface="Calibri" panose="020F0502020204030204" pitchFamily="34" charset="0"/>
              </a:rPr>
              <a:t>The </a:t>
            </a:r>
            <a:r>
              <a:rPr lang="en-US" sz="2900" b="1" kern="1200" dirty="0">
                <a:solidFill>
                  <a:srgbClr val="166E9A"/>
                </a:solidFill>
                <a:latin typeface="Calibri" panose="020F0502020204030204" pitchFamily="34" charset="0"/>
                <a:ea typeface="+mj-ea"/>
                <a:cs typeface="Calibri" panose="020F0502020204030204" pitchFamily="34" charset="0"/>
              </a:rPr>
              <a:t>sectoral dimension </a:t>
            </a:r>
            <a:r>
              <a:rPr lang="en-US" sz="2900" kern="1200" dirty="0">
                <a:solidFill>
                  <a:srgbClr val="166E9A"/>
                </a:solidFill>
                <a:latin typeface="Calibri" panose="020F0502020204030204" pitchFamily="34" charset="0"/>
                <a:ea typeface="+mj-ea"/>
                <a:cs typeface="Calibri" panose="020F0502020204030204" pitchFamily="34" charset="0"/>
              </a:rPr>
              <a:t>of informality |</a:t>
            </a:r>
            <a:br>
              <a:rPr lang="en-US" sz="2900" kern="1200" dirty="0">
                <a:solidFill>
                  <a:srgbClr val="166E9A"/>
                </a:solidFill>
                <a:latin typeface="Calibri" panose="020F0502020204030204" pitchFamily="34" charset="0"/>
                <a:ea typeface="+mj-ea"/>
                <a:cs typeface="Calibri" panose="020F0502020204030204" pitchFamily="34" charset="0"/>
              </a:rPr>
            </a:br>
            <a:r>
              <a:rPr lang="en-US" sz="2900" kern="1200" dirty="0">
                <a:solidFill>
                  <a:srgbClr val="166E9A"/>
                </a:solidFill>
                <a:latin typeface="Calibri" panose="020F0502020204030204" pitchFamily="34" charset="0"/>
                <a:ea typeface="+mj-ea"/>
                <a:cs typeface="Calibri" panose="020F0502020204030204" pitchFamily="34" charset="0"/>
              </a:rPr>
              <a:t>What are the sectors </a:t>
            </a:r>
            <a:r>
              <a:rPr lang="en-US" sz="2900" b="1" kern="1200" dirty="0">
                <a:solidFill>
                  <a:srgbClr val="166E9A"/>
                </a:solidFill>
                <a:latin typeface="Calibri" panose="020F0502020204030204" pitchFamily="34" charset="0"/>
                <a:ea typeface="+mj-ea"/>
                <a:cs typeface="Calibri" panose="020F0502020204030204" pitchFamily="34" charset="0"/>
              </a:rPr>
              <a:t>the most represented?</a:t>
            </a:r>
            <a:endParaRPr lang="en-GB" sz="2900" b="1" kern="1200" dirty="0">
              <a:solidFill>
                <a:srgbClr val="166E9A"/>
              </a:solidFill>
              <a:latin typeface="Calibri" panose="020F0502020204030204" pitchFamily="34" charset="0"/>
              <a:ea typeface="+mj-ea"/>
              <a:cs typeface="Calibri" panose="020F0502020204030204" pitchFamily="34" charset="0"/>
            </a:endParaRPr>
          </a:p>
        </p:txBody>
      </p:sp>
      <p:sp>
        <p:nvSpPr>
          <p:cNvPr id="17" name="ZoneTexte 16">
            <a:extLst>
              <a:ext uri="{FF2B5EF4-FFF2-40B4-BE49-F238E27FC236}">
                <a16:creationId xmlns:a16="http://schemas.microsoft.com/office/drawing/2014/main" id="{5B8B535E-9468-42D5-9527-D21361DB02EC}"/>
              </a:ext>
            </a:extLst>
          </p:cNvPr>
          <p:cNvSpPr txBox="1"/>
          <p:nvPr/>
        </p:nvSpPr>
        <p:spPr>
          <a:xfrm>
            <a:off x="2066493" y="1461924"/>
            <a:ext cx="9046983" cy="338554"/>
          </a:xfrm>
          <a:prstGeom prst="rect">
            <a:avLst/>
          </a:prstGeom>
          <a:solidFill>
            <a:schemeClr val="bg1">
              <a:alpha val="73725"/>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lumMod val="60000"/>
                    <a:lumOff val="40000"/>
                  </a:srgbClr>
                </a:solidFill>
                <a:effectLst/>
                <a:uLnTx/>
                <a:uFillTx/>
                <a:latin typeface="Verdana"/>
                <a:cs typeface="Arial" charset="0"/>
              </a:rPr>
              <a:t>Distribution of </a:t>
            </a:r>
            <a:r>
              <a:rPr kumimoji="0" lang="en-GB" sz="1600" b="1" i="0" u="none" strike="noStrike" kern="1200" cap="none" spc="0" normalizeH="0" baseline="0" noProof="0" dirty="0">
                <a:ln>
                  <a:noFill/>
                </a:ln>
                <a:solidFill>
                  <a:srgbClr val="000000">
                    <a:lumMod val="60000"/>
                    <a:lumOff val="40000"/>
                  </a:srgbClr>
                </a:solidFill>
                <a:effectLst/>
                <a:uLnTx/>
                <a:uFillTx/>
                <a:latin typeface="Verdana"/>
                <a:cs typeface="Arial" charset="0"/>
              </a:rPr>
              <a:t>informal</a:t>
            </a:r>
            <a:r>
              <a:rPr kumimoji="0" lang="en-GB" sz="1600" b="0" i="0" u="none" strike="noStrike" kern="1200" cap="none" spc="0" normalizeH="0" baseline="0" noProof="0" dirty="0">
                <a:ln>
                  <a:noFill/>
                </a:ln>
                <a:solidFill>
                  <a:srgbClr val="000000">
                    <a:lumMod val="60000"/>
                    <a:lumOff val="40000"/>
                  </a:srgbClr>
                </a:solidFill>
                <a:effectLst/>
                <a:uLnTx/>
                <a:uFillTx/>
                <a:latin typeface="Verdana"/>
                <a:cs typeface="Arial" charset="0"/>
              </a:rPr>
              <a:t> and </a:t>
            </a:r>
            <a:r>
              <a:rPr kumimoji="0" lang="en-GB" sz="1600" b="1" i="0" u="none" strike="noStrike" kern="1200" cap="none" spc="0" normalizeH="0" baseline="0" noProof="0" dirty="0">
                <a:ln>
                  <a:noFill/>
                </a:ln>
                <a:solidFill>
                  <a:srgbClr val="000000">
                    <a:lumMod val="60000"/>
                    <a:lumOff val="40000"/>
                  </a:srgbClr>
                </a:solidFill>
                <a:effectLst/>
                <a:uLnTx/>
                <a:uFillTx/>
                <a:latin typeface="Verdana"/>
                <a:cs typeface="Arial" charset="0"/>
              </a:rPr>
              <a:t>formal</a:t>
            </a:r>
            <a:r>
              <a:rPr kumimoji="0" lang="en-GB" sz="1600" b="0" i="0" u="none" strike="noStrike" kern="1200" cap="none" spc="0" normalizeH="0" baseline="0" noProof="0" dirty="0">
                <a:ln>
                  <a:noFill/>
                </a:ln>
                <a:solidFill>
                  <a:srgbClr val="000000">
                    <a:lumMod val="60000"/>
                    <a:lumOff val="40000"/>
                  </a:srgbClr>
                </a:solidFill>
                <a:effectLst/>
                <a:uLnTx/>
                <a:uFillTx/>
                <a:latin typeface="Verdana"/>
                <a:cs typeface="Arial" charset="0"/>
              </a:rPr>
              <a:t> employment by sector of activity (%, 2019)</a:t>
            </a:r>
          </a:p>
        </p:txBody>
      </p:sp>
      <p:pic>
        <p:nvPicPr>
          <p:cNvPr id="8" name="Picture 7">
            <a:extLst>
              <a:ext uri="{FF2B5EF4-FFF2-40B4-BE49-F238E27FC236}">
                <a16:creationId xmlns:a16="http://schemas.microsoft.com/office/drawing/2014/main" id="{5A930F50-613A-C067-24D6-8CCB0ABA84EF}"/>
              </a:ext>
            </a:extLst>
          </p:cNvPr>
          <p:cNvPicPr>
            <a:picLocks noChangeAspect="1"/>
          </p:cNvPicPr>
          <p:nvPr/>
        </p:nvPicPr>
        <p:blipFill>
          <a:blip r:embed="rId2"/>
          <a:stretch>
            <a:fillRect/>
          </a:stretch>
        </p:blipFill>
        <p:spPr>
          <a:xfrm>
            <a:off x="839416" y="1818256"/>
            <a:ext cx="10890654" cy="4885390"/>
          </a:xfrm>
          <a:prstGeom prst="rect">
            <a:avLst/>
          </a:prstGeom>
        </p:spPr>
      </p:pic>
      <p:sp>
        <p:nvSpPr>
          <p:cNvPr id="12" name="Arrow: Right 11">
            <a:extLst>
              <a:ext uri="{FF2B5EF4-FFF2-40B4-BE49-F238E27FC236}">
                <a16:creationId xmlns:a16="http://schemas.microsoft.com/office/drawing/2014/main" id="{2E0CBB4E-EAB5-1FAE-9168-DD4E01D38FCD}"/>
              </a:ext>
            </a:extLst>
          </p:cNvPr>
          <p:cNvSpPr/>
          <p:nvPr/>
        </p:nvSpPr>
        <p:spPr>
          <a:xfrm>
            <a:off x="219364" y="5005137"/>
            <a:ext cx="502532" cy="737937"/>
          </a:xfrm>
          <a:prstGeom prst="rightArrow">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64D41713-CF03-0AC4-47E8-31F63152EF70}"/>
              </a:ext>
            </a:extLst>
          </p:cNvPr>
          <p:cNvGrpSpPr/>
          <p:nvPr/>
        </p:nvGrpSpPr>
        <p:grpSpPr>
          <a:xfrm>
            <a:off x="10064896" y="4163787"/>
            <a:ext cx="2002952" cy="2560192"/>
            <a:chOff x="10083203" y="2011808"/>
            <a:chExt cx="2002952" cy="2560192"/>
          </a:xfrm>
          <a:solidFill>
            <a:srgbClr val="166E9A"/>
          </a:solidFill>
        </p:grpSpPr>
        <p:sp>
          <p:nvSpPr>
            <p:cNvPr id="16" name="Rectangle 15">
              <a:extLst>
                <a:ext uri="{FF2B5EF4-FFF2-40B4-BE49-F238E27FC236}">
                  <a16:creationId xmlns:a16="http://schemas.microsoft.com/office/drawing/2014/main" id="{DD393EB3-E573-6F14-69EB-A8912453F6F9}"/>
                </a:ext>
              </a:extLst>
            </p:cNvPr>
            <p:cNvSpPr/>
            <p:nvPr/>
          </p:nvSpPr>
          <p:spPr>
            <a:xfrm>
              <a:off x="10083203" y="2011808"/>
              <a:ext cx="2002952" cy="2560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For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specific</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country data,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see</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fr-FR" sz="2400" b="1" i="0" u="none" strike="noStrike" kern="1200" cap="none" spc="0" normalizeH="0" baseline="0" noProof="0" dirty="0" err="1">
                  <a:ln>
                    <a:noFill/>
                  </a:ln>
                  <a:solidFill>
                    <a:srgbClr val="A1FDFB"/>
                  </a:solidFill>
                  <a:effectLst/>
                  <a:uLnTx/>
                  <a:uFillTx/>
                  <a:latin typeface="Calibri" panose="020F0502020204030204" pitchFamily="34" charset="0"/>
                  <a:cs typeface="Calibri" panose="020F0502020204030204" pitchFamily="34" charset="0"/>
                </a:rPr>
                <a:t>indicator</a:t>
              </a:r>
              <a:r>
                <a:rPr kumimoji="0" lang="fr-FR" sz="2400" b="1" i="0" u="none" strike="noStrike" kern="1200" cap="none" spc="0" normalizeH="0" baseline="0" noProof="0" dirty="0">
                  <a:ln>
                    <a:noFill/>
                  </a:ln>
                  <a:solidFill>
                    <a:srgbClr val="A1FDFB"/>
                  </a:solidFill>
                  <a:effectLst/>
                  <a:uLnTx/>
                  <a:uFillTx/>
                  <a:latin typeface="Calibri" panose="020F0502020204030204" pitchFamily="34" charset="0"/>
                  <a:cs typeface="Calibri" panose="020F0502020204030204" pitchFamily="34" charset="0"/>
                </a:rPr>
                <a:t> 11 </a:t>
              </a:r>
              <a:r>
                <a:rPr kumimoji="0" lang="fr-FR" sz="18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(composition) in </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country profiles</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pic>
          <p:nvPicPr>
            <p:cNvPr id="18" name="Graphic 17" descr="Zoom in outline">
              <a:extLst>
                <a:ext uri="{FF2B5EF4-FFF2-40B4-BE49-F238E27FC236}">
                  <a16:creationId xmlns:a16="http://schemas.microsoft.com/office/drawing/2014/main" id="{0672DC67-3A6D-B5A3-6408-53CC954462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3689" y="2011808"/>
              <a:ext cx="1109586" cy="1109586"/>
            </a:xfrm>
            <a:prstGeom prst="rect">
              <a:avLst/>
            </a:prstGeom>
          </p:spPr>
        </p:pic>
      </p:grpSp>
      <p:sp>
        <p:nvSpPr>
          <p:cNvPr id="3" name="ZoneTexte 5">
            <a:extLst>
              <a:ext uri="{FF2B5EF4-FFF2-40B4-BE49-F238E27FC236}">
                <a16:creationId xmlns:a16="http://schemas.microsoft.com/office/drawing/2014/main" id="{27A84726-B949-EE4D-AFAE-3D18F31CB261}"/>
              </a:ext>
            </a:extLst>
          </p:cNvPr>
          <p:cNvSpPr txBox="1"/>
          <p:nvPr/>
        </p:nvSpPr>
        <p:spPr>
          <a:xfrm>
            <a:off x="0" y="1391471"/>
            <a:ext cx="2066494"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2. Composition of informality</a:t>
            </a:r>
          </a:p>
        </p:txBody>
      </p:sp>
    </p:spTree>
    <p:extLst>
      <p:ext uri="{BB962C8B-B14F-4D97-AF65-F5344CB8AC3E}">
        <p14:creationId xmlns:p14="http://schemas.microsoft.com/office/powerpoint/2010/main" val="6191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5">
            <a:extLst>
              <a:ext uri="{FF2B5EF4-FFF2-40B4-BE49-F238E27FC236}">
                <a16:creationId xmlns:a16="http://schemas.microsoft.com/office/drawing/2014/main" id="{DA423F22-F36D-71A8-C268-DF8097965400}"/>
              </a:ext>
            </a:extLst>
          </p:cNvPr>
          <p:cNvSpPr txBox="1"/>
          <p:nvPr/>
        </p:nvSpPr>
        <p:spPr>
          <a:xfrm>
            <a:off x="16690" y="670285"/>
            <a:ext cx="2066494" cy="584775"/>
          </a:xfrm>
          <a:prstGeom prst="rect">
            <a:avLst/>
          </a:prstGeom>
          <a:solidFill>
            <a:srgbClr val="025E5C"/>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3. Exposure to informality</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2"/>
          <p:cNvSpPr>
            <a:spLocks noGrp="1"/>
          </p:cNvSpPr>
          <p:nvPr>
            <p:ph idx="1"/>
          </p:nvPr>
        </p:nvSpPr>
        <p:spPr>
          <a:xfrm>
            <a:off x="1343472" y="11886"/>
            <a:ext cx="10729192" cy="584775"/>
          </a:xfrm>
        </p:spPr>
        <p:txBody>
          <a:bodyPr>
            <a:noAutofit/>
          </a:bodyPr>
          <a:lstStyle/>
          <a:p>
            <a:pPr marL="0" indent="0" algn="r">
              <a:spcBef>
                <a:spcPts val="600"/>
              </a:spcBef>
              <a:spcAft>
                <a:spcPts val="600"/>
              </a:spcAft>
              <a:buClr>
                <a:schemeClr val="accent3">
                  <a:lumMod val="50000"/>
                </a:schemeClr>
              </a:buClr>
              <a:buSzPct val="110000"/>
              <a:buNone/>
            </a:pPr>
            <a:r>
              <a:rPr lang="en-US" sz="3200" b="1" dirty="0">
                <a:solidFill>
                  <a:schemeClr val="tx2">
                    <a:lumMod val="65000"/>
                    <a:lumOff val="35000"/>
                  </a:schemeClr>
                </a:solidFill>
                <a:latin typeface="+mj-lt"/>
                <a:cs typeface="Calibri" panose="020F0502020204030204" pitchFamily="34" charset="0"/>
              </a:rPr>
              <a:t>Occupations</a:t>
            </a:r>
            <a:r>
              <a:rPr lang="en-US" sz="3200" dirty="0">
                <a:solidFill>
                  <a:schemeClr val="tx2">
                    <a:lumMod val="65000"/>
                    <a:lumOff val="35000"/>
                  </a:schemeClr>
                </a:solidFill>
                <a:latin typeface="+mj-lt"/>
                <a:cs typeface="Calibri" panose="020F0502020204030204" pitchFamily="34" charset="0"/>
              </a:rPr>
              <a:t> &amp; informality</a:t>
            </a:r>
            <a:br>
              <a:rPr lang="en-US" sz="2400" dirty="0">
                <a:solidFill>
                  <a:schemeClr val="tx2">
                    <a:lumMod val="65000"/>
                    <a:lumOff val="35000"/>
                  </a:schemeClr>
                </a:solidFill>
                <a:latin typeface="+mj-lt"/>
                <a:cs typeface="Calibri" panose="020F0502020204030204" pitchFamily="34" charset="0"/>
              </a:rPr>
            </a:br>
            <a:r>
              <a:rPr lang="en-US" sz="2400" b="1" dirty="0">
                <a:solidFill>
                  <a:schemeClr val="accent1">
                    <a:lumMod val="25000"/>
                  </a:schemeClr>
                </a:solidFill>
                <a:latin typeface="+mj-lt"/>
                <a:cs typeface="Calibri" panose="020F0502020204030204" pitchFamily="34" charset="0"/>
              </a:rPr>
              <a:t> </a:t>
            </a:r>
            <a:endParaRPr lang="en-GB" sz="2400" b="1" dirty="0">
              <a:solidFill>
                <a:schemeClr val="accent1">
                  <a:lumMod val="25000"/>
                </a:schemeClr>
              </a:solidFill>
              <a:latin typeface="+mj-lt"/>
              <a:cs typeface="Calibri" panose="020F0502020204030204" pitchFamily="34" charset="0"/>
            </a:endParaRPr>
          </a:p>
        </p:txBody>
      </p:sp>
      <p:sp>
        <p:nvSpPr>
          <p:cNvPr id="14" name="ZoneTexte 13">
            <a:extLst>
              <a:ext uri="{FF2B5EF4-FFF2-40B4-BE49-F238E27FC236}">
                <a16:creationId xmlns:a16="http://schemas.microsoft.com/office/drawing/2014/main" id="{E300F173-F7CC-67A3-43A9-41B04779A857}"/>
              </a:ext>
            </a:extLst>
          </p:cNvPr>
          <p:cNvSpPr txBox="1"/>
          <p:nvPr/>
        </p:nvSpPr>
        <p:spPr>
          <a:xfrm>
            <a:off x="119336" y="1276756"/>
            <a:ext cx="4176464" cy="584775"/>
          </a:xfrm>
          <a:prstGeom prst="rect">
            <a:avLst/>
          </a:prstGeom>
          <a:solidFill>
            <a:schemeClr val="bg1">
              <a:alpha val="73725"/>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lumMod val="60000"/>
                    <a:lumOff val="40000"/>
                  </a:srgbClr>
                </a:solidFill>
                <a:effectLst/>
                <a:uLnTx/>
                <a:uFillTx/>
                <a:latin typeface="Verdana"/>
                <a:cs typeface="Arial" charset="0"/>
              </a:rPr>
              <a:t>Percentage </a:t>
            </a:r>
            <a:r>
              <a:rPr kumimoji="0" lang="en-GB" sz="1600" b="1" i="0" u="none" strike="noStrike" kern="1200" cap="none" spc="0" normalizeH="0" baseline="0" noProof="0" dirty="0">
                <a:ln>
                  <a:noFill/>
                </a:ln>
                <a:solidFill>
                  <a:srgbClr val="000000">
                    <a:lumMod val="60000"/>
                    <a:lumOff val="40000"/>
                  </a:srgbClr>
                </a:solidFill>
                <a:effectLst/>
                <a:uLnTx/>
                <a:uFillTx/>
                <a:latin typeface="Verdana"/>
                <a:cs typeface="Arial" charset="0"/>
              </a:rPr>
              <a:t>informal</a:t>
            </a:r>
            <a:r>
              <a:rPr kumimoji="0" lang="en-GB" sz="1600" b="0" i="0" u="none" strike="noStrike" kern="1200" cap="none" spc="0" normalizeH="0" baseline="0" noProof="0" dirty="0">
                <a:ln>
                  <a:noFill/>
                </a:ln>
                <a:solidFill>
                  <a:srgbClr val="000000">
                    <a:lumMod val="60000"/>
                    <a:lumOff val="40000"/>
                  </a:srgbClr>
                </a:solidFill>
                <a:effectLst/>
                <a:uLnTx/>
                <a:uFillTx/>
                <a:latin typeface="Verdana"/>
                <a:cs typeface="Arial" charset="0"/>
              </a:rPr>
              <a:t> employment by occupation (%, 2019)</a:t>
            </a:r>
          </a:p>
        </p:txBody>
      </p:sp>
      <p:pic>
        <p:nvPicPr>
          <p:cNvPr id="9" name="Picture 8">
            <a:extLst>
              <a:ext uri="{FF2B5EF4-FFF2-40B4-BE49-F238E27FC236}">
                <a16:creationId xmlns:a16="http://schemas.microsoft.com/office/drawing/2014/main" id="{112AC58D-67B6-6BCB-60BE-F499524F6EC9}"/>
              </a:ext>
            </a:extLst>
          </p:cNvPr>
          <p:cNvPicPr>
            <a:picLocks noChangeAspect="1"/>
          </p:cNvPicPr>
          <p:nvPr/>
        </p:nvPicPr>
        <p:blipFill>
          <a:blip r:embed="rId2"/>
          <a:stretch>
            <a:fillRect/>
          </a:stretch>
        </p:blipFill>
        <p:spPr>
          <a:xfrm>
            <a:off x="488304" y="1996756"/>
            <a:ext cx="4356411" cy="4656853"/>
          </a:xfrm>
          <a:prstGeom prst="rect">
            <a:avLst/>
          </a:prstGeom>
        </p:spPr>
      </p:pic>
      <p:sp>
        <p:nvSpPr>
          <p:cNvPr id="18" name="ZoneTexte 5">
            <a:extLst>
              <a:ext uri="{FF2B5EF4-FFF2-40B4-BE49-F238E27FC236}">
                <a16:creationId xmlns:a16="http://schemas.microsoft.com/office/drawing/2014/main" id="{5479432E-6855-98E3-38A5-288CD8D45D72}"/>
              </a:ext>
            </a:extLst>
          </p:cNvPr>
          <p:cNvSpPr txBox="1"/>
          <p:nvPr/>
        </p:nvSpPr>
        <p:spPr>
          <a:xfrm>
            <a:off x="10086402" y="670285"/>
            <a:ext cx="2066494" cy="584775"/>
          </a:xfrm>
          <a:prstGeom prst="rect">
            <a:avLst/>
          </a:prstGeom>
          <a:solidFill>
            <a:srgbClr val="025E5C"/>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2. Composition of informality</a:t>
            </a:r>
          </a:p>
        </p:txBody>
      </p:sp>
      <p:sp>
        <p:nvSpPr>
          <p:cNvPr id="8" name="Rectangle 7">
            <a:extLst>
              <a:ext uri="{FF2B5EF4-FFF2-40B4-BE49-F238E27FC236}">
                <a16:creationId xmlns:a16="http://schemas.microsoft.com/office/drawing/2014/main" id="{45E53F8C-A21A-7E16-5027-D3952970108C}"/>
              </a:ext>
            </a:extLst>
          </p:cNvPr>
          <p:cNvSpPr/>
          <p:nvPr/>
        </p:nvSpPr>
        <p:spPr>
          <a:xfrm>
            <a:off x="16690" y="1294381"/>
            <a:ext cx="12175310" cy="55411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2" name="Légende : flèche vers la droite 1">
            <a:extLst>
              <a:ext uri="{FF2B5EF4-FFF2-40B4-BE49-F238E27FC236}">
                <a16:creationId xmlns:a16="http://schemas.microsoft.com/office/drawing/2014/main" id="{4233CB18-3B43-D124-FF51-84262823216A}"/>
              </a:ext>
            </a:extLst>
          </p:cNvPr>
          <p:cNvSpPr/>
          <p:nvPr/>
        </p:nvSpPr>
        <p:spPr>
          <a:xfrm>
            <a:off x="0" y="204391"/>
            <a:ext cx="5497319" cy="4216830"/>
          </a:xfrm>
          <a:prstGeom prst="rightArrowCallout">
            <a:avLst>
              <a:gd name="adj1" fmla="val 8989"/>
              <a:gd name="adj2" fmla="val 10148"/>
              <a:gd name="adj3" fmla="val 11253"/>
              <a:gd name="adj4" fmla="val 88690"/>
            </a:avLst>
          </a:prstGeom>
          <a:solidFill>
            <a:schemeClr val="bg1"/>
          </a:solidFill>
          <a:ln w="3175" cap="flat" cmpd="sng" algn="ctr">
            <a:solidFill>
              <a:schemeClr val="bg1">
                <a:lumMod val="75000"/>
              </a:schemeClr>
            </a:solidFill>
            <a:prstDash val="solid"/>
          </a:ln>
          <a:effectLst/>
        </p:spPr>
        <p:txBody>
          <a:bodyPr rtlCol="0" anchor="ctr"/>
          <a:lstStyle/>
          <a:p>
            <a:pPr marL="285750" marR="0" lvl="0" indent="-285750" algn="l" defTabSz="914400" rtl="0" eaLnBrk="1" fontAlgn="auto" latinLnBrk="0" hangingPunct="1">
              <a:spcBef>
                <a:spcPts val="600"/>
              </a:spcBef>
              <a:spcAft>
                <a:spcPts val="600"/>
              </a:spcAft>
              <a:buClr>
                <a:schemeClr val="bg1"/>
              </a:buClr>
              <a:buSzPct val="80000"/>
              <a:buFont typeface="Wingdings 3" panose="05040102010807070707" pitchFamily="18" charset="2"/>
              <a:buChar char="u"/>
              <a:tabLst/>
              <a:defRPr/>
            </a:pPr>
            <a:r>
              <a:rPr kumimoji="0" lang="en-GB" b="1" i="0" u="none" strike="noStrike" kern="0" cap="none" spc="0" normalizeH="0" baseline="0" noProof="0" dirty="0">
                <a:ln>
                  <a:noFill/>
                </a:ln>
                <a:effectLst/>
                <a:uLnTx/>
                <a:uFillTx/>
                <a:latin typeface="Calibri"/>
              </a:rPr>
              <a:t>World: </a:t>
            </a:r>
          </a:p>
          <a:p>
            <a:pPr marL="342900" marR="0" lvl="0" indent="-342900" algn="l" defTabSz="914400" rtl="0" eaLnBrk="1" fontAlgn="auto" latinLnBrk="0" hangingPunct="1">
              <a:spcBef>
                <a:spcPts val="600"/>
              </a:spcBef>
              <a:spcAft>
                <a:spcPts val="600"/>
              </a:spcAft>
              <a:buClr>
                <a:schemeClr val="bg1"/>
              </a:buClr>
              <a:buSzPct val="80000"/>
              <a:buFont typeface="Wingdings 3" panose="05040102010807070707" pitchFamily="18" charset="2"/>
              <a:buChar char="u"/>
              <a:tabLst/>
              <a:defRPr/>
            </a:pPr>
            <a:r>
              <a:rPr kumimoji="0" lang="en-GB" b="1" i="0" u="none" strike="noStrike" kern="0" cap="none" spc="0" normalizeH="0" baseline="0" noProof="0" dirty="0">
                <a:ln>
                  <a:noFill/>
                </a:ln>
                <a:effectLst/>
                <a:uLnTx/>
                <a:uFillTx/>
                <a:latin typeface="Calibri"/>
              </a:rPr>
              <a:t>Elementary occupations and skilled agricultural </a:t>
            </a:r>
            <a:r>
              <a:rPr kumimoji="0" lang="en-GB" b="0" i="0" u="none" strike="noStrike" kern="0" cap="none" spc="0" normalizeH="0" baseline="0" noProof="0" dirty="0">
                <a:ln>
                  <a:noFill/>
                </a:ln>
                <a:effectLst/>
                <a:uLnTx/>
                <a:uFillTx/>
                <a:latin typeface="Calibri"/>
              </a:rPr>
              <a:t>workers represent close to one in two workers in informal employment (more than 3 times their representation among formal workers)</a:t>
            </a:r>
          </a:p>
          <a:p>
            <a:pPr marL="342900" marR="0" lvl="0" indent="-342900" algn="l" defTabSz="914400" rtl="0" eaLnBrk="1" fontAlgn="auto" latinLnBrk="0" hangingPunct="1">
              <a:spcBef>
                <a:spcPts val="600"/>
              </a:spcBef>
              <a:spcAft>
                <a:spcPts val="600"/>
              </a:spcAft>
              <a:buClr>
                <a:schemeClr val="bg1"/>
              </a:buClr>
              <a:buSzPct val="80000"/>
              <a:buFont typeface="Wingdings 3" panose="05040102010807070707" pitchFamily="18" charset="2"/>
              <a:buChar char="u"/>
              <a:tabLst/>
              <a:defRPr/>
            </a:pPr>
            <a:r>
              <a:rPr kumimoji="0" lang="en-GB" b="0" i="0" u="none" strike="noStrike" kern="0" cap="none" spc="0" normalizeH="0" baseline="0" noProof="0" dirty="0">
                <a:ln>
                  <a:noFill/>
                </a:ln>
                <a:effectLst/>
                <a:uLnTx/>
                <a:uFillTx/>
                <a:latin typeface="Calibri"/>
              </a:rPr>
              <a:t>Worldwide,</a:t>
            </a:r>
            <a:r>
              <a:rPr kumimoji="0" lang="en-GB" b="0" i="0" u="none" strike="noStrike" kern="0" cap="none" spc="0" normalizeH="0" noProof="0" dirty="0">
                <a:ln>
                  <a:noFill/>
                </a:ln>
                <a:effectLst/>
                <a:uLnTx/>
                <a:uFillTx/>
                <a:latin typeface="Calibri"/>
              </a:rPr>
              <a:t> </a:t>
            </a:r>
            <a:r>
              <a:rPr kumimoji="0" lang="en-GB" b="0" i="0" u="none" strike="noStrike" kern="0" cap="none" spc="0" normalizeH="0" baseline="0" noProof="0" dirty="0">
                <a:ln>
                  <a:noFill/>
                </a:ln>
                <a:effectLst/>
                <a:uLnTx/>
                <a:uFillTx/>
                <a:latin typeface="Calibri"/>
              </a:rPr>
              <a:t>1/3 of workers in formal employment are either managers, professionals or technicians;</a:t>
            </a:r>
            <a:r>
              <a:rPr kumimoji="0" lang="en-GB" b="0" i="0" u="none" strike="noStrike" kern="0" cap="none" spc="0" normalizeH="0" noProof="0" dirty="0">
                <a:ln>
                  <a:noFill/>
                </a:ln>
                <a:effectLst/>
                <a:uLnTx/>
                <a:uFillTx/>
                <a:latin typeface="Calibri"/>
              </a:rPr>
              <a:t> 1 out of 4 in Asia and the Pacific</a:t>
            </a:r>
          </a:p>
          <a:p>
            <a:pPr marL="342900" indent="-342900">
              <a:spcBef>
                <a:spcPts val="600"/>
              </a:spcBef>
              <a:spcAft>
                <a:spcPts val="600"/>
              </a:spcAft>
              <a:buClr>
                <a:schemeClr val="bg1"/>
              </a:buClr>
              <a:buSzPct val="80000"/>
              <a:buFont typeface="Wingdings 3" panose="05040102010807070707" pitchFamily="18" charset="2"/>
              <a:buChar char="u"/>
              <a:defRPr/>
            </a:pPr>
            <a:r>
              <a:rPr lang="en-GB" kern="0" dirty="0">
                <a:latin typeface="Calibri"/>
              </a:rPr>
              <a:t>Occupational profiles of workers in informal and formal employment differ the most in Africa and the least in Europe and Central Asia</a:t>
            </a:r>
            <a:endParaRPr kumimoji="0" lang="en-GB" sz="2000" b="0" i="0" u="none" strike="noStrike" kern="0" cap="none" spc="0" normalizeH="0" baseline="0" noProof="0" dirty="0">
              <a:ln>
                <a:noFill/>
              </a:ln>
              <a:effectLst/>
              <a:uLnTx/>
              <a:uFillTx/>
              <a:latin typeface="Calibri"/>
            </a:endParaRPr>
          </a:p>
        </p:txBody>
      </p:sp>
      <p:pic>
        <p:nvPicPr>
          <p:cNvPr id="10" name="Picture 9">
            <a:extLst>
              <a:ext uri="{FF2B5EF4-FFF2-40B4-BE49-F238E27FC236}">
                <a16:creationId xmlns:a16="http://schemas.microsoft.com/office/drawing/2014/main" id="{C94D6465-D743-CEDC-B5D0-B905D06F5059}"/>
              </a:ext>
            </a:extLst>
          </p:cNvPr>
          <p:cNvPicPr>
            <a:picLocks noChangeAspect="1"/>
          </p:cNvPicPr>
          <p:nvPr/>
        </p:nvPicPr>
        <p:blipFill>
          <a:blip r:embed="rId3"/>
          <a:stretch>
            <a:fillRect/>
          </a:stretch>
        </p:blipFill>
        <p:spPr>
          <a:xfrm>
            <a:off x="5290795" y="1847637"/>
            <a:ext cx="6781869" cy="4929385"/>
          </a:xfrm>
          <a:prstGeom prst="rect">
            <a:avLst/>
          </a:prstGeom>
        </p:spPr>
      </p:pic>
      <p:sp>
        <p:nvSpPr>
          <p:cNvPr id="17" name="ZoneTexte 16">
            <a:extLst>
              <a:ext uri="{FF2B5EF4-FFF2-40B4-BE49-F238E27FC236}">
                <a16:creationId xmlns:a16="http://schemas.microsoft.com/office/drawing/2014/main" id="{5B8B535E-9468-42D5-9527-D21361DB02EC}"/>
              </a:ext>
            </a:extLst>
          </p:cNvPr>
          <p:cNvSpPr txBox="1"/>
          <p:nvPr/>
        </p:nvSpPr>
        <p:spPr>
          <a:xfrm>
            <a:off x="5117228" y="1276756"/>
            <a:ext cx="6864324" cy="584775"/>
          </a:xfrm>
          <a:prstGeom prst="rect">
            <a:avLst/>
          </a:prstGeom>
          <a:solidFill>
            <a:schemeClr val="bg1">
              <a:alpha val="73725"/>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lumMod val="60000"/>
                    <a:lumOff val="40000"/>
                  </a:srgbClr>
                </a:solidFill>
                <a:effectLst/>
                <a:uLnTx/>
                <a:uFillTx/>
                <a:latin typeface="Verdana"/>
                <a:cs typeface="Arial" charset="0"/>
              </a:rPr>
              <a:t>Distribution of </a:t>
            </a:r>
            <a:r>
              <a:rPr kumimoji="0" lang="en-GB" sz="1600" b="1" i="0" u="none" strike="noStrike" kern="1200" cap="none" spc="0" normalizeH="0" baseline="0" noProof="0" dirty="0">
                <a:ln>
                  <a:noFill/>
                </a:ln>
                <a:solidFill>
                  <a:srgbClr val="000000">
                    <a:lumMod val="60000"/>
                    <a:lumOff val="40000"/>
                  </a:srgbClr>
                </a:solidFill>
                <a:effectLst/>
                <a:uLnTx/>
                <a:uFillTx/>
                <a:latin typeface="Verdana"/>
                <a:cs typeface="Arial" charset="0"/>
              </a:rPr>
              <a:t>informal</a:t>
            </a:r>
            <a:r>
              <a:rPr kumimoji="0" lang="en-GB" sz="1600" b="0" i="0" u="none" strike="noStrike" kern="1200" cap="none" spc="0" normalizeH="0" baseline="0" noProof="0" dirty="0">
                <a:ln>
                  <a:noFill/>
                </a:ln>
                <a:solidFill>
                  <a:srgbClr val="000000">
                    <a:lumMod val="60000"/>
                    <a:lumOff val="40000"/>
                  </a:srgbClr>
                </a:solidFill>
                <a:effectLst/>
                <a:uLnTx/>
                <a:uFillTx/>
                <a:latin typeface="Verdana"/>
                <a:cs typeface="Arial" charset="0"/>
              </a:rPr>
              <a:t> and </a:t>
            </a:r>
            <a:r>
              <a:rPr kumimoji="0" lang="en-GB" sz="1600" b="1" i="0" u="none" strike="noStrike" kern="1200" cap="none" spc="0" normalizeH="0" baseline="0" noProof="0" dirty="0">
                <a:ln>
                  <a:noFill/>
                </a:ln>
                <a:solidFill>
                  <a:srgbClr val="000000">
                    <a:lumMod val="60000"/>
                    <a:lumOff val="40000"/>
                  </a:srgbClr>
                </a:solidFill>
                <a:effectLst/>
                <a:uLnTx/>
                <a:uFillTx/>
                <a:latin typeface="Verdana"/>
                <a:cs typeface="Arial" charset="0"/>
              </a:rPr>
              <a:t>formal</a:t>
            </a:r>
            <a:r>
              <a:rPr kumimoji="0" lang="en-GB" sz="1600" b="0" i="0" u="none" strike="noStrike" kern="1200" cap="none" spc="0" normalizeH="0" baseline="0" noProof="0" dirty="0">
                <a:ln>
                  <a:noFill/>
                </a:ln>
                <a:solidFill>
                  <a:srgbClr val="000000">
                    <a:lumMod val="60000"/>
                    <a:lumOff val="40000"/>
                  </a:srgbClr>
                </a:solidFill>
                <a:effectLst/>
                <a:uLnTx/>
                <a:uFillTx/>
                <a:latin typeface="Verdana"/>
                <a:cs typeface="Arial" charset="0"/>
              </a:rPr>
              <a:t> employment by occupation (%, 2019)</a:t>
            </a:r>
          </a:p>
        </p:txBody>
      </p:sp>
      <p:sp>
        <p:nvSpPr>
          <p:cNvPr id="4" name="Rectangle 3">
            <a:extLst>
              <a:ext uri="{FF2B5EF4-FFF2-40B4-BE49-F238E27FC236}">
                <a16:creationId xmlns:a16="http://schemas.microsoft.com/office/drawing/2014/main" id="{BF2BEED3-52BD-BFBC-8410-E11F4DE5D858}"/>
              </a:ext>
            </a:extLst>
          </p:cNvPr>
          <p:cNvSpPr/>
          <p:nvPr/>
        </p:nvSpPr>
        <p:spPr>
          <a:xfrm>
            <a:off x="1331747" y="5405137"/>
            <a:ext cx="2431365" cy="1314228"/>
          </a:xfrm>
          <a:prstGeom prst="rect">
            <a:avLst/>
          </a:prstGeom>
          <a:solidFill>
            <a:srgbClr val="166E9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FFFF"/>
                </a:solidFill>
                <a:latin typeface="Abadi" panose="020B0604020104020204" pitchFamily="34" charset="0"/>
              </a:rPr>
              <a:t>S</a:t>
            </a:r>
            <a:r>
              <a:rPr kumimoji="0" lang="fr-FR" sz="1800" b="0" i="0" u="none" strike="noStrike" kern="1200" cap="none" spc="0" normalizeH="0" baseline="0" noProof="0" dirty="0" err="1">
                <a:ln>
                  <a:noFill/>
                </a:ln>
                <a:solidFill>
                  <a:srgbClr val="FFFFFF"/>
                </a:solidFill>
                <a:effectLst/>
                <a:uLnTx/>
                <a:uFillTx/>
                <a:latin typeface="Abadi" panose="020B0604020104020204" pitchFamily="34" charset="0"/>
              </a:rPr>
              <a:t>ee</a:t>
            </a:r>
            <a:r>
              <a:rPr kumimoji="0" lang="fr-FR" sz="1800" b="0" i="0" u="none" strike="noStrike" kern="1200" cap="none" spc="0" normalizeH="0" baseline="0" noProof="0" dirty="0">
                <a:ln>
                  <a:noFill/>
                </a:ln>
                <a:solidFill>
                  <a:srgbClr val="FFFFFF"/>
                </a:solidFill>
                <a:effectLst/>
                <a:uLnTx/>
                <a:uFillTx/>
                <a:latin typeface="Abadi" panose="020B0604020104020204" pitchFamily="34" charset="0"/>
              </a:rPr>
              <a:t> </a:t>
            </a:r>
            <a:r>
              <a:rPr kumimoji="0" lang="fr-FR" sz="2000" b="1" i="0" u="none" strike="noStrike" kern="1200" cap="none" spc="0" normalizeH="0" baseline="0" noProof="0" dirty="0" err="1">
                <a:ln>
                  <a:noFill/>
                </a:ln>
                <a:solidFill>
                  <a:srgbClr val="A1FDFB"/>
                </a:solidFill>
                <a:effectLst/>
                <a:uLnTx/>
                <a:uFillTx/>
                <a:latin typeface="Abadi" panose="020B0604020104020204" pitchFamily="34" charset="0"/>
              </a:rPr>
              <a:t>indicators</a:t>
            </a:r>
            <a:r>
              <a:rPr kumimoji="0" lang="fr-FR" sz="2000" b="1" i="0" u="none" strike="noStrike" kern="1200" cap="none" spc="0" normalizeH="0" baseline="0" noProof="0" dirty="0">
                <a:ln>
                  <a:noFill/>
                </a:ln>
                <a:solidFill>
                  <a:srgbClr val="A1FDFB"/>
                </a:solidFill>
                <a:effectLst/>
                <a:uLnTx/>
                <a:uFillTx/>
                <a:latin typeface="Abadi" panose="020B0604020104020204" pitchFamily="34" charset="0"/>
              </a:rPr>
              <a:t> 11 </a:t>
            </a:r>
            <a:r>
              <a:rPr kumimoji="0" lang="fr-FR" sz="1800" i="0" u="none" strike="noStrike" kern="1200" cap="none" spc="0" normalizeH="0" baseline="0" noProof="0" dirty="0">
                <a:ln>
                  <a:noFill/>
                </a:ln>
                <a:solidFill>
                  <a:srgbClr val="FFFFFF"/>
                </a:solidFill>
                <a:effectLst/>
                <a:uLnTx/>
                <a:uFillTx/>
                <a:latin typeface="Abadi" panose="020B0604020104020204" pitchFamily="34" charset="0"/>
              </a:rPr>
              <a:t>(composition) </a:t>
            </a:r>
            <a:r>
              <a:rPr kumimoji="0" lang="fr-FR" sz="1800" b="1" i="0" u="none" strike="noStrike" kern="1200" cap="none" spc="0" normalizeH="0" baseline="0" noProof="0" dirty="0">
                <a:ln>
                  <a:noFill/>
                </a:ln>
                <a:solidFill>
                  <a:srgbClr val="FFFFFF"/>
                </a:solidFill>
                <a:effectLst/>
                <a:uLnTx/>
                <a:uFillTx/>
                <a:latin typeface="Abadi" panose="020B0604020104020204" pitchFamily="34" charset="0"/>
              </a:rPr>
              <a:t>&amp; </a:t>
            </a:r>
            <a:r>
              <a:rPr kumimoji="0" lang="fr-FR" sz="2000" b="1" i="0" u="none" strike="noStrike" kern="1200" cap="none" spc="0" normalizeH="0" baseline="0" noProof="0" dirty="0">
                <a:ln>
                  <a:noFill/>
                </a:ln>
                <a:solidFill>
                  <a:srgbClr val="A1FDFB"/>
                </a:solidFill>
                <a:effectLst/>
                <a:uLnTx/>
                <a:uFillTx/>
                <a:latin typeface="Abadi" panose="020B0604020104020204" pitchFamily="34" charset="0"/>
              </a:rPr>
              <a:t>17</a:t>
            </a:r>
            <a:r>
              <a:rPr kumimoji="0" lang="fr-FR" sz="1800" b="1" i="0" u="none" strike="noStrike" kern="1200" cap="none" spc="0" normalizeH="0" baseline="0" noProof="0" dirty="0">
                <a:ln>
                  <a:noFill/>
                </a:ln>
                <a:solidFill>
                  <a:srgbClr val="FFFFFF"/>
                </a:solidFill>
                <a:effectLst/>
                <a:uLnTx/>
                <a:uFillTx/>
                <a:latin typeface="Abadi" panose="020B0604020104020204" pitchFamily="34" charset="0"/>
              </a:rPr>
              <a:t> </a:t>
            </a:r>
            <a:r>
              <a:rPr kumimoji="0" lang="fr-FR" sz="1800" i="0" u="none" strike="noStrike" kern="1200" cap="none" spc="0" normalizeH="0" baseline="0" noProof="0" dirty="0">
                <a:ln>
                  <a:noFill/>
                </a:ln>
                <a:solidFill>
                  <a:srgbClr val="FFFFFF"/>
                </a:solidFill>
                <a:effectLst/>
                <a:uLnTx/>
                <a:uFillTx/>
                <a:latin typeface="Abadi" panose="020B0604020104020204" pitchFamily="34" charset="0"/>
              </a:rPr>
              <a:t>(</a:t>
            </a:r>
            <a:r>
              <a:rPr kumimoji="0" lang="fr-FR" sz="1800" i="0" u="none" strike="noStrike" kern="1200" cap="none" spc="0" normalizeH="0" baseline="0" noProof="0" dirty="0" err="1">
                <a:ln>
                  <a:noFill/>
                </a:ln>
                <a:solidFill>
                  <a:srgbClr val="FFFFFF"/>
                </a:solidFill>
                <a:effectLst/>
                <a:uLnTx/>
                <a:uFillTx/>
                <a:latin typeface="Abadi" panose="020B0604020104020204" pitchFamily="34" charset="0"/>
              </a:rPr>
              <a:t>exposure</a:t>
            </a:r>
            <a:r>
              <a:rPr kumimoji="0" lang="fr-FR" sz="1800" i="0" u="none" strike="noStrike" kern="1200" cap="none" spc="0" normalizeH="0" baseline="0" noProof="0" dirty="0">
                <a:ln>
                  <a:noFill/>
                </a:ln>
                <a:solidFill>
                  <a:srgbClr val="FFFFFF"/>
                </a:solidFill>
                <a:effectLst/>
                <a:uLnTx/>
                <a:uFillTx/>
                <a:latin typeface="Abadi" panose="020B0604020104020204" pitchFamily="34" charset="0"/>
              </a:rPr>
              <a:t>) in </a:t>
            </a:r>
            <a:r>
              <a:rPr kumimoji="0" lang="fr-FR" sz="1800" b="0" i="0" u="none" strike="noStrike" kern="1200" cap="none" spc="0" normalizeH="0" baseline="0" noProof="0" dirty="0">
                <a:ln>
                  <a:noFill/>
                </a:ln>
                <a:solidFill>
                  <a:srgbClr val="FFFFFF"/>
                </a:solidFill>
                <a:effectLst/>
                <a:uLnTx/>
                <a:uFillTx/>
                <a:latin typeface="Abadi" panose="020B0604020104020204" pitchFamily="34" charset="0"/>
              </a:rPr>
              <a:t>country profiles</a:t>
            </a:r>
            <a:endParaRPr kumimoji="0" lang="en-GB" sz="1800" b="0" i="0" u="none" strike="noStrike" kern="1200" cap="none" spc="0" normalizeH="0" baseline="0" noProof="0" dirty="0">
              <a:ln>
                <a:noFill/>
              </a:ln>
              <a:solidFill>
                <a:srgbClr val="FFFFFF"/>
              </a:solidFill>
              <a:effectLst/>
              <a:uLnTx/>
              <a:uFillTx/>
              <a:latin typeface="Abadi" panose="020B0604020104020204" pitchFamily="34" charset="0"/>
            </a:endParaRPr>
          </a:p>
        </p:txBody>
      </p:sp>
    </p:spTree>
    <p:extLst>
      <p:ext uri="{BB962C8B-B14F-4D97-AF65-F5344CB8AC3E}">
        <p14:creationId xmlns:p14="http://schemas.microsoft.com/office/powerpoint/2010/main" val="1432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2" grpId="0" animBg="1"/>
      <p:bldP spid="17"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2782" y="177080"/>
            <a:ext cx="11570618" cy="584776"/>
          </a:xfrm>
        </p:spPr>
        <p:txBody>
          <a:bodyPr>
            <a:normAutofit/>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Exposure to informality of other specific groups of workers</a:t>
            </a:r>
          </a:p>
        </p:txBody>
      </p:sp>
      <p:sp>
        <p:nvSpPr>
          <p:cNvPr id="23" name="ZoneTexte 5">
            <a:extLst>
              <a:ext uri="{FF2B5EF4-FFF2-40B4-BE49-F238E27FC236}">
                <a16:creationId xmlns:a16="http://schemas.microsoft.com/office/drawing/2014/main" id="{B464631F-FE50-3921-CEB3-A730656BAFA3}"/>
              </a:ext>
            </a:extLst>
          </p:cNvPr>
          <p:cNvSpPr txBox="1"/>
          <p:nvPr/>
        </p:nvSpPr>
        <p:spPr>
          <a:xfrm>
            <a:off x="10125506" y="649009"/>
            <a:ext cx="2066494" cy="584775"/>
          </a:xfrm>
          <a:prstGeom prst="rect">
            <a:avLst/>
          </a:prstGeom>
          <a:solidFill>
            <a:srgbClr val="166E9A"/>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2" name="ZoneTexte 21">
            <a:extLst>
              <a:ext uri="{FF2B5EF4-FFF2-40B4-BE49-F238E27FC236}">
                <a16:creationId xmlns:a16="http://schemas.microsoft.com/office/drawing/2014/main" id="{F34CB295-24A6-686A-986C-748997DA4D33}"/>
              </a:ext>
            </a:extLst>
          </p:cNvPr>
          <p:cNvSpPr txBox="1"/>
          <p:nvPr/>
        </p:nvSpPr>
        <p:spPr>
          <a:xfrm>
            <a:off x="0" y="1380170"/>
            <a:ext cx="3187700" cy="369332"/>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800" b="0" i="0" u="none" strike="noStrike" kern="1200" cap="none" spc="0" normalizeH="0" baseline="0" noProof="0" dirty="0">
                <a:ln>
                  <a:noFill/>
                </a:ln>
                <a:solidFill>
                  <a:srgbClr val="166E9A"/>
                </a:solidFill>
                <a:effectLst/>
                <a:uLnTx/>
                <a:uFillTx/>
                <a:latin typeface="Noto Sans"/>
                <a:ea typeface="+mn-ea"/>
                <a:cs typeface="Noto Sans"/>
              </a:rPr>
              <a:t>Domestic workers</a:t>
            </a:r>
          </a:p>
        </p:txBody>
      </p:sp>
      <p:pic>
        <p:nvPicPr>
          <p:cNvPr id="5" name="Picture 4">
            <a:extLst>
              <a:ext uri="{FF2B5EF4-FFF2-40B4-BE49-F238E27FC236}">
                <a16:creationId xmlns:a16="http://schemas.microsoft.com/office/drawing/2014/main" id="{38EB8702-F771-8615-588B-AE4FE161151C}"/>
              </a:ext>
            </a:extLst>
          </p:cNvPr>
          <p:cNvPicPr>
            <a:picLocks noChangeAspect="1"/>
          </p:cNvPicPr>
          <p:nvPr/>
        </p:nvPicPr>
        <p:blipFill>
          <a:blip r:embed="rId3"/>
          <a:stretch>
            <a:fillRect/>
          </a:stretch>
        </p:blipFill>
        <p:spPr>
          <a:xfrm>
            <a:off x="50916" y="1858208"/>
            <a:ext cx="3350947" cy="4527982"/>
          </a:xfrm>
          <a:prstGeom prst="rect">
            <a:avLst/>
          </a:prstGeom>
        </p:spPr>
      </p:pic>
      <p:sp>
        <p:nvSpPr>
          <p:cNvPr id="6" name="ZoneTexte 21">
            <a:extLst>
              <a:ext uri="{FF2B5EF4-FFF2-40B4-BE49-F238E27FC236}">
                <a16:creationId xmlns:a16="http://schemas.microsoft.com/office/drawing/2014/main" id="{4BC83375-B70B-C6A8-F8A4-291BC4AD7DBC}"/>
              </a:ext>
            </a:extLst>
          </p:cNvPr>
          <p:cNvSpPr txBox="1"/>
          <p:nvPr/>
        </p:nvSpPr>
        <p:spPr>
          <a:xfrm>
            <a:off x="4021419" y="1380170"/>
            <a:ext cx="3187700" cy="369332"/>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800" b="0" i="0" u="none" strike="noStrike" kern="1200" cap="none" spc="0" normalizeH="0" baseline="0" noProof="0" dirty="0">
                <a:ln>
                  <a:noFill/>
                </a:ln>
                <a:solidFill>
                  <a:srgbClr val="166E9A"/>
                </a:solidFill>
                <a:effectLst/>
                <a:uLnTx/>
                <a:uFillTx/>
                <a:latin typeface="Noto Sans"/>
                <a:ea typeface="+mn-ea"/>
                <a:cs typeface="Noto Sans"/>
              </a:rPr>
              <a:t>Citizens/</a:t>
            </a:r>
            <a:r>
              <a:rPr kumimoji="0" lang="en-GB" sz="1800" b="0" i="0" u="none" strike="noStrike" kern="1200" cap="none" spc="0" normalizeH="0" noProof="0" dirty="0">
                <a:ln>
                  <a:noFill/>
                </a:ln>
                <a:solidFill>
                  <a:srgbClr val="166E9A"/>
                </a:solidFill>
                <a:effectLst/>
                <a:uLnTx/>
                <a:uFillTx/>
                <a:latin typeface="Noto Sans"/>
                <a:ea typeface="+mn-ea"/>
                <a:cs typeface="Noto Sans"/>
              </a:rPr>
              <a:t> Non-citizens</a:t>
            </a:r>
            <a:endParaRPr kumimoji="0" lang="en-GB" sz="1800" b="0" i="0" u="none" strike="noStrike" kern="1200" cap="none" spc="0" normalizeH="0" baseline="0" noProof="0" dirty="0">
              <a:ln>
                <a:noFill/>
              </a:ln>
              <a:solidFill>
                <a:srgbClr val="166E9A"/>
              </a:solidFill>
              <a:effectLst/>
              <a:uLnTx/>
              <a:uFillTx/>
              <a:latin typeface="Noto Sans"/>
              <a:ea typeface="+mn-ea"/>
              <a:cs typeface="Noto Sans"/>
            </a:endParaRPr>
          </a:p>
        </p:txBody>
      </p:sp>
      <p:sp>
        <p:nvSpPr>
          <p:cNvPr id="9" name="ZoneTexte 21">
            <a:extLst>
              <a:ext uri="{FF2B5EF4-FFF2-40B4-BE49-F238E27FC236}">
                <a16:creationId xmlns:a16="http://schemas.microsoft.com/office/drawing/2014/main" id="{72C49521-92FC-D341-FC0D-65034D066186}"/>
              </a:ext>
            </a:extLst>
          </p:cNvPr>
          <p:cNvSpPr txBox="1"/>
          <p:nvPr/>
        </p:nvSpPr>
        <p:spPr>
          <a:xfrm>
            <a:off x="0" y="941397"/>
            <a:ext cx="9436100" cy="369332"/>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800" b="0" i="0" u="none" strike="noStrike" kern="1200" cap="none" spc="0" normalizeH="0" baseline="0" noProof="0" dirty="0">
                <a:ln>
                  <a:noFill/>
                </a:ln>
                <a:solidFill>
                  <a:srgbClr val="166E9A"/>
                </a:solidFill>
                <a:effectLst/>
                <a:uLnTx/>
                <a:uFillTx/>
                <a:latin typeface="Noto Sans"/>
                <a:ea typeface="+mn-ea"/>
                <a:cs typeface="Noto Sans"/>
              </a:rPr>
              <a:t>Percentage of informal employment among</a:t>
            </a:r>
            <a:r>
              <a:rPr kumimoji="0" lang="en-GB" sz="1800" b="0" i="0" u="none" strike="noStrike" kern="1200" cap="none" spc="0" normalizeH="0" noProof="0" dirty="0">
                <a:ln>
                  <a:noFill/>
                </a:ln>
                <a:solidFill>
                  <a:srgbClr val="166E9A"/>
                </a:solidFill>
                <a:effectLst/>
                <a:uLnTx/>
                <a:uFillTx/>
                <a:latin typeface="Noto Sans"/>
                <a:ea typeface="+mn-ea"/>
                <a:cs typeface="Noto Sans"/>
              </a:rPr>
              <a:t> some vulnerable groups</a:t>
            </a:r>
            <a:endParaRPr kumimoji="0" lang="en-GB" sz="1800" b="0" i="0" u="none" strike="noStrike" kern="1200" cap="none" spc="0" normalizeH="0" baseline="0" noProof="0" dirty="0">
              <a:ln>
                <a:noFill/>
              </a:ln>
              <a:solidFill>
                <a:srgbClr val="166E9A"/>
              </a:solidFill>
              <a:effectLst/>
              <a:uLnTx/>
              <a:uFillTx/>
              <a:latin typeface="Noto Sans"/>
              <a:ea typeface="+mn-ea"/>
              <a:cs typeface="Noto Sans"/>
            </a:endParaRPr>
          </a:p>
        </p:txBody>
      </p:sp>
      <p:pic>
        <p:nvPicPr>
          <p:cNvPr id="11" name="Picture 10">
            <a:extLst>
              <a:ext uri="{FF2B5EF4-FFF2-40B4-BE49-F238E27FC236}">
                <a16:creationId xmlns:a16="http://schemas.microsoft.com/office/drawing/2014/main" id="{24D3D2CC-2974-E792-7DBE-AD99DDD1442F}"/>
              </a:ext>
            </a:extLst>
          </p:cNvPr>
          <p:cNvPicPr>
            <a:picLocks noChangeAspect="1"/>
          </p:cNvPicPr>
          <p:nvPr/>
        </p:nvPicPr>
        <p:blipFill>
          <a:blip r:embed="rId4"/>
          <a:stretch>
            <a:fillRect/>
          </a:stretch>
        </p:blipFill>
        <p:spPr>
          <a:xfrm>
            <a:off x="4021419" y="1833821"/>
            <a:ext cx="3422129" cy="4527005"/>
          </a:xfrm>
          <a:prstGeom prst="rect">
            <a:avLst/>
          </a:prstGeom>
        </p:spPr>
      </p:pic>
      <p:sp>
        <p:nvSpPr>
          <p:cNvPr id="12" name="TextBox 11">
            <a:extLst>
              <a:ext uri="{FF2B5EF4-FFF2-40B4-BE49-F238E27FC236}">
                <a16:creationId xmlns:a16="http://schemas.microsoft.com/office/drawing/2014/main" id="{FAC9B3AD-E569-66C7-14C0-7D2253598B53}"/>
              </a:ext>
            </a:extLst>
          </p:cNvPr>
          <p:cNvSpPr txBox="1"/>
          <p:nvPr/>
        </p:nvSpPr>
        <p:spPr>
          <a:xfrm>
            <a:off x="173018" y="6533752"/>
            <a:ext cx="12018982" cy="253916"/>
          </a:xfrm>
          <a:prstGeom prst="rect">
            <a:avLst/>
          </a:prstGeom>
          <a:noFill/>
        </p:spPr>
        <p:txBody>
          <a:bodyPr wrap="square" rtlCol="0">
            <a:spAutoFit/>
          </a:bodyPr>
          <a:lstStyle/>
          <a:p>
            <a:r>
              <a:rPr lang="fr-FR" sz="1050" b="1" dirty="0">
                <a:latin typeface="Calibri" panose="020F0502020204030204" pitchFamily="34" charset="0"/>
                <a:ea typeface="Calibri" panose="020F0502020204030204" pitchFamily="34" charset="0"/>
                <a:cs typeface="Calibri" panose="020F0502020204030204" pitchFamily="34" charset="0"/>
              </a:rPr>
              <a:t>Sources</a:t>
            </a:r>
            <a:r>
              <a:rPr lang="fr-FR" sz="1050" dirty="0">
                <a:latin typeface="Calibri" panose="020F0502020204030204" pitchFamily="34" charset="0"/>
                <a:ea typeface="Calibri" panose="020F0502020204030204" pitchFamily="34" charset="0"/>
                <a:cs typeface="Calibri" panose="020F0502020204030204" pitchFamily="34" charset="0"/>
              </a:rPr>
              <a:t>: Graph 1: ILO 2021. </a:t>
            </a:r>
            <a:r>
              <a:rPr lang="fr-FR" sz="1050" dirty="0" err="1">
                <a:latin typeface="Calibri" panose="020F0502020204030204" pitchFamily="34" charset="0"/>
                <a:ea typeface="Calibri" panose="020F0502020204030204" pitchFamily="34" charset="0"/>
                <a:cs typeface="Calibri" panose="020F0502020204030204" pitchFamily="34" charset="0"/>
              </a:rPr>
              <a:t>Making</a:t>
            </a:r>
            <a:r>
              <a:rPr lang="fr-FR" sz="1050" dirty="0">
                <a:latin typeface="Calibri" panose="020F0502020204030204" pitchFamily="34" charset="0"/>
                <a:ea typeface="Calibri" panose="020F0502020204030204" pitchFamily="34" charset="0"/>
                <a:cs typeface="Calibri" panose="020F0502020204030204" pitchFamily="34" charset="0"/>
              </a:rPr>
              <a:t> </a:t>
            </a:r>
            <a:r>
              <a:rPr lang="fr-FR" sz="1050" dirty="0" err="1">
                <a:latin typeface="Calibri" panose="020F0502020204030204" pitchFamily="34" charset="0"/>
                <a:ea typeface="Calibri" panose="020F0502020204030204" pitchFamily="34" charset="0"/>
                <a:cs typeface="Calibri" panose="020F0502020204030204" pitchFamily="34" charset="0"/>
              </a:rPr>
              <a:t>decent</a:t>
            </a:r>
            <a:r>
              <a:rPr lang="fr-FR" sz="1050" dirty="0">
                <a:latin typeface="Calibri" panose="020F0502020204030204" pitchFamily="34" charset="0"/>
                <a:ea typeface="Calibri" panose="020F0502020204030204" pitchFamily="34" charset="0"/>
                <a:cs typeface="Calibri" panose="020F0502020204030204" pitchFamily="34" charset="0"/>
              </a:rPr>
              <a:t> </a:t>
            </a:r>
            <a:r>
              <a:rPr lang="fr-FR" sz="1050" dirty="0" err="1">
                <a:latin typeface="Calibri" panose="020F0502020204030204" pitchFamily="34" charset="0"/>
                <a:ea typeface="Calibri" panose="020F0502020204030204" pitchFamily="34" charset="0"/>
                <a:cs typeface="Calibri" panose="020F0502020204030204" pitchFamily="34" charset="0"/>
              </a:rPr>
              <a:t>work</a:t>
            </a:r>
            <a:r>
              <a:rPr lang="fr-FR" sz="1050" dirty="0">
                <a:latin typeface="Calibri" panose="020F0502020204030204" pitchFamily="34" charset="0"/>
                <a:ea typeface="Calibri" panose="020F0502020204030204" pitchFamily="34" charset="0"/>
                <a:cs typeface="Calibri" panose="020F0502020204030204" pitchFamily="34" charset="0"/>
              </a:rPr>
              <a:t> a reality for </a:t>
            </a:r>
            <a:r>
              <a:rPr lang="fr-FR" sz="1050" dirty="0" err="1">
                <a:latin typeface="Calibri" panose="020F0502020204030204" pitchFamily="34" charset="0"/>
                <a:ea typeface="Calibri" panose="020F0502020204030204" pitchFamily="34" charset="0"/>
                <a:cs typeface="Calibri" panose="020F0502020204030204" pitchFamily="34" charset="0"/>
              </a:rPr>
              <a:t>domestic</a:t>
            </a:r>
            <a:r>
              <a:rPr lang="fr-FR" sz="1050" dirty="0">
                <a:latin typeface="Calibri" panose="020F0502020204030204" pitchFamily="34" charset="0"/>
                <a:ea typeface="Calibri" panose="020F0502020204030204" pitchFamily="34" charset="0"/>
                <a:cs typeface="Calibri" panose="020F0502020204030204" pitchFamily="34" charset="0"/>
              </a:rPr>
              <a:t> </a:t>
            </a:r>
            <a:r>
              <a:rPr lang="fr-FR" sz="1050" dirty="0" err="1">
                <a:latin typeface="Calibri" panose="020F0502020204030204" pitchFamily="34" charset="0"/>
                <a:ea typeface="Calibri" panose="020F0502020204030204" pitchFamily="34" charset="0"/>
                <a:cs typeface="Calibri" panose="020F0502020204030204" pitchFamily="34" charset="0"/>
              </a:rPr>
              <a:t>workers</a:t>
            </a:r>
            <a:r>
              <a:rPr lang="fr-FR" sz="1050" dirty="0">
                <a:latin typeface="Calibri" panose="020F0502020204030204" pitchFamily="34" charset="0"/>
                <a:ea typeface="Calibri" panose="020F0502020204030204" pitchFamily="34" charset="0"/>
                <a:cs typeface="Calibri" panose="020F0502020204030204" pitchFamily="34" charset="0"/>
              </a:rPr>
              <a:t>; Graph 2: Maldives HIES 2019; Brunei LFS 2023; Graph 3. </a:t>
            </a:r>
            <a:r>
              <a:rPr lang="fr-FR" sz="1050" dirty="0" err="1">
                <a:latin typeface="Calibri" panose="020F0502020204030204" pitchFamily="34" charset="0"/>
                <a:ea typeface="Calibri" panose="020F0502020204030204" pitchFamily="34" charset="0"/>
                <a:cs typeface="Calibri" panose="020F0502020204030204" pitchFamily="34" charset="0"/>
              </a:rPr>
              <a:t>Mongolia</a:t>
            </a:r>
            <a:r>
              <a:rPr lang="fr-FR" sz="1050" dirty="0">
                <a:latin typeface="Calibri" panose="020F0502020204030204" pitchFamily="34" charset="0"/>
                <a:ea typeface="Calibri" panose="020F0502020204030204" pitchFamily="34" charset="0"/>
                <a:cs typeface="Calibri" panose="020F0502020204030204" pitchFamily="34" charset="0"/>
              </a:rPr>
              <a:t> LFS 2023, Vanuatu HIES 2019, Bangladesh LFS 2022, Pakistan LFS 2021. </a:t>
            </a:r>
            <a:endParaRPr lang="en-CH" sz="1050" dirty="0">
              <a:latin typeface="Calibri" panose="020F0502020204030204" pitchFamily="34" charset="0"/>
              <a:ea typeface="Calibri" panose="020F0502020204030204" pitchFamily="34" charset="0"/>
              <a:cs typeface="Calibri" panose="020F0502020204030204" pitchFamily="34" charset="0"/>
            </a:endParaRPr>
          </a:p>
        </p:txBody>
      </p:sp>
      <p:sp>
        <p:nvSpPr>
          <p:cNvPr id="16" name="ZoneTexte 21">
            <a:extLst>
              <a:ext uri="{FF2B5EF4-FFF2-40B4-BE49-F238E27FC236}">
                <a16:creationId xmlns:a16="http://schemas.microsoft.com/office/drawing/2014/main" id="{44D385DD-FF56-CEB5-09BB-13D0B60C95D1}"/>
              </a:ext>
            </a:extLst>
          </p:cNvPr>
          <p:cNvSpPr txBox="1"/>
          <p:nvPr/>
        </p:nvSpPr>
        <p:spPr>
          <a:xfrm>
            <a:off x="7991922" y="1380170"/>
            <a:ext cx="4149162" cy="646331"/>
          </a:xfrm>
          <a:prstGeom prst="rect">
            <a:avLst/>
          </a:prstGeom>
          <a:solidFill>
            <a:schemeClr val="bg1"/>
          </a:solidFill>
        </p:spPr>
        <p:txBody>
          <a:bodyPr wrap="square" rtlCol="0">
            <a:spAutoFit/>
          </a:bodyPr>
          <a:lstStyle/>
          <a:p>
            <a:pPr marL="285750" marR="0" lvl="0" indent="-285750" algn="l" defTabSz="914378" rtl="0" eaLnBrk="1" fontAlgn="base" latinLnBrk="0" hangingPunct="1">
              <a:lnSpc>
                <a:spcPct val="100000"/>
              </a:lnSpc>
              <a:spcBef>
                <a:spcPct val="0"/>
              </a:spcBef>
              <a:spcAft>
                <a:spcPct val="0"/>
              </a:spcAft>
              <a:buClr>
                <a:srgbClr val="F2650E"/>
              </a:buClr>
              <a:buSzTx/>
              <a:buFont typeface="Wingdings 3" panose="05040102010807070707" pitchFamily="18" charset="2"/>
              <a:buChar char="u"/>
              <a:tabLst/>
              <a:defRPr/>
            </a:pPr>
            <a:r>
              <a:rPr kumimoji="0" lang="en-GB" sz="1800" b="0" i="0" u="none" strike="noStrike" kern="1200" cap="none" spc="0" normalizeH="0" baseline="0" noProof="0" dirty="0">
                <a:ln>
                  <a:noFill/>
                </a:ln>
                <a:solidFill>
                  <a:srgbClr val="166E9A"/>
                </a:solidFill>
                <a:effectLst/>
                <a:uLnTx/>
                <a:uFillTx/>
                <a:latin typeface="Noto Sans"/>
                <a:ea typeface="+mn-ea"/>
                <a:cs typeface="Noto Sans"/>
              </a:rPr>
              <a:t>Persons</a:t>
            </a:r>
            <a:r>
              <a:rPr kumimoji="0" lang="en-GB" sz="1800" b="0" i="0" u="none" strike="noStrike" kern="1200" cap="none" spc="0" normalizeH="0" noProof="0" dirty="0">
                <a:ln>
                  <a:noFill/>
                </a:ln>
                <a:solidFill>
                  <a:srgbClr val="166E9A"/>
                </a:solidFill>
                <a:effectLst/>
                <a:uLnTx/>
                <a:uFillTx/>
                <a:latin typeface="Noto Sans"/>
                <a:ea typeface="+mn-ea"/>
                <a:cs typeface="Noto Sans"/>
              </a:rPr>
              <a:t> with and without disabilities</a:t>
            </a:r>
            <a:endParaRPr kumimoji="0" lang="en-GB" sz="1800" b="0" i="0" u="none" strike="noStrike" kern="1200" cap="none" spc="0" normalizeH="0" baseline="0" noProof="0" dirty="0">
              <a:ln>
                <a:noFill/>
              </a:ln>
              <a:solidFill>
                <a:srgbClr val="166E9A"/>
              </a:solidFill>
              <a:effectLst/>
              <a:uLnTx/>
              <a:uFillTx/>
              <a:latin typeface="Noto Sans"/>
              <a:ea typeface="+mn-ea"/>
              <a:cs typeface="Noto Sans"/>
            </a:endParaRPr>
          </a:p>
        </p:txBody>
      </p:sp>
      <p:pic>
        <p:nvPicPr>
          <p:cNvPr id="26" name="Picture 25">
            <a:extLst>
              <a:ext uri="{FF2B5EF4-FFF2-40B4-BE49-F238E27FC236}">
                <a16:creationId xmlns:a16="http://schemas.microsoft.com/office/drawing/2014/main" id="{7E66C369-F349-2886-02F1-392493482417}"/>
              </a:ext>
            </a:extLst>
          </p:cNvPr>
          <p:cNvPicPr>
            <a:picLocks noChangeAspect="1"/>
          </p:cNvPicPr>
          <p:nvPr/>
        </p:nvPicPr>
        <p:blipFill>
          <a:blip r:embed="rId5"/>
          <a:stretch>
            <a:fillRect/>
          </a:stretch>
        </p:blipFill>
        <p:spPr>
          <a:xfrm>
            <a:off x="7607300" y="2026501"/>
            <a:ext cx="4462598" cy="4474419"/>
          </a:xfrm>
          <a:prstGeom prst="rect">
            <a:avLst/>
          </a:prstGeom>
        </p:spPr>
      </p:pic>
    </p:spTree>
    <p:extLst>
      <p:ext uri="{BB962C8B-B14F-4D97-AF65-F5344CB8AC3E}">
        <p14:creationId xmlns:p14="http://schemas.microsoft.com/office/powerpoint/2010/main" val="122188458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3B6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579" y="1604945"/>
            <a:ext cx="7568942" cy="1824055"/>
          </a:xfrm>
        </p:spPr>
        <p:txBody>
          <a:bodyPr/>
          <a:lstStyle/>
          <a:p>
            <a:r>
              <a:rPr lang="en-US" sz="3600" b="0" dirty="0">
                <a:solidFill>
                  <a:schemeClr val="bg1"/>
                </a:solidFill>
              </a:rPr>
              <a:t>Indicators referring to persons/jobs and work activities</a:t>
            </a:r>
            <a:br>
              <a:rPr kumimoji="0" lang="en-GB" sz="4400" b="1"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br>
            <a:r>
              <a:rPr lang="en-GB" dirty="0">
                <a:solidFill>
                  <a:schemeClr val="bg1"/>
                </a:solidFill>
              </a:rPr>
              <a:t>Partly informal productive activities </a:t>
            </a:r>
            <a:r>
              <a:rPr lang="en-GB" sz="3200" b="0" dirty="0">
                <a:solidFill>
                  <a:schemeClr val="bg1"/>
                </a:solidFill>
              </a:rPr>
              <a:t>[§134]</a:t>
            </a:r>
            <a:endParaRPr lang="en-GB" b="0" dirty="0">
              <a:solidFill>
                <a:schemeClr val="bg1"/>
              </a:solidFill>
            </a:endParaRPr>
          </a:p>
        </p:txBody>
      </p:sp>
      <p:pic>
        <p:nvPicPr>
          <p:cNvPr id="5" name="Picture 4">
            <a:extLst>
              <a:ext uri="{FF2B5EF4-FFF2-40B4-BE49-F238E27FC236}">
                <a16:creationId xmlns:a16="http://schemas.microsoft.com/office/drawing/2014/main" id="{706E84E6-A6A1-6501-33D4-CAB1B212F786}"/>
              </a:ext>
            </a:extLst>
          </p:cNvPr>
          <p:cNvPicPr>
            <a:picLocks noChangeAspect="1"/>
          </p:cNvPicPr>
          <p:nvPr/>
        </p:nvPicPr>
        <p:blipFill>
          <a:blip r:embed="rId2"/>
          <a:stretch>
            <a:fillRect/>
          </a:stretch>
        </p:blipFill>
        <p:spPr>
          <a:xfrm>
            <a:off x="241357" y="4767095"/>
            <a:ext cx="6365941" cy="1888173"/>
          </a:xfrm>
          <a:prstGeom prst="rect">
            <a:avLst/>
          </a:prstGeom>
        </p:spPr>
      </p:pic>
      <p:sp>
        <p:nvSpPr>
          <p:cNvPr id="6" name="Rectangle 5">
            <a:extLst>
              <a:ext uri="{FF2B5EF4-FFF2-40B4-BE49-F238E27FC236}">
                <a16:creationId xmlns:a16="http://schemas.microsoft.com/office/drawing/2014/main" id="{3B27F345-0429-5BE9-12E5-B92E47430477}"/>
              </a:ext>
            </a:extLst>
          </p:cNvPr>
          <p:cNvSpPr/>
          <p:nvPr/>
        </p:nvSpPr>
        <p:spPr>
          <a:xfrm>
            <a:off x="1612270" y="5253055"/>
            <a:ext cx="1322316" cy="1030788"/>
          </a:xfrm>
          <a:prstGeom prst="rect">
            <a:avLst/>
          </a:prstGeom>
          <a:noFill/>
          <a:ln w="66675">
            <a:solidFill>
              <a:srgbClr val="1B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56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contenu 2">
            <a:extLst>
              <a:ext uri="{FF2B5EF4-FFF2-40B4-BE49-F238E27FC236}">
                <a16:creationId xmlns:a16="http://schemas.microsoft.com/office/drawing/2014/main" id="{5E8391A5-4AC6-434A-939B-92E8212F80F6}"/>
              </a:ext>
            </a:extLst>
          </p:cNvPr>
          <p:cNvSpPr txBox="1">
            <a:spLocks/>
          </p:cNvSpPr>
          <p:nvPr/>
        </p:nvSpPr>
        <p:spPr>
          <a:xfrm>
            <a:off x="244971" y="1264344"/>
            <a:ext cx="4976878" cy="5380296"/>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Bef>
                <a:spcPts val="0"/>
              </a:spcBef>
              <a:spcAft>
                <a:spcPts val="600"/>
              </a:spcAft>
              <a:buClr>
                <a:srgbClr val="FF0000"/>
              </a:buClr>
              <a:defRPr/>
            </a:pPr>
            <a:r>
              <a:rPr lang="en-US" dirty="0">
                <a:solidFill>
                  <a:schemeClr val="tx1"/>
                </a:solidFill>
                <a:latin typeface="Calibri" panose="020F0502020204030204" pitchFamily="34" charset="0"/>
                <a:cs typeface="Calibri" panose="020F0502020204030204" pitchFamily="34" charset="0"/>
              </a:rPr>
              <a:t>Among indicators referring to </a:t>
            </a:r>
            <a:r>
              <a:rPr lang="en-GB" dirty="0">
                <a:solidFill>
                  <a:schemeClr val="tx1"/>
                </a:solidFill>
                <a:latin typeface="Calibri" panose="020F0502020204030204" pitchFamily="34" charset="0"/>
                <a:cs typeface="Calibri" panose="020F0502020204030204" pitchFamily="34" charset="0"/>
              </a:rPr>
              <a:t> “</a:t>
            </a:r>
            <a:r>
              <a:rPr lang="en-GB" i="1" dirty="0">
                <a:solidFill>
                  <a:schemeClr val="tx1"/>
                </a:solidFill>
                <a:latin typeface="Calibri" panose="020F0502020204030204" pitchFamily="34" charset="0"/>
                <a:cs typeface="Calibri" panose="020F0502020204030204" pitchFamily="34" charset="0"/>
              </a:rPr>
              <a:t>persons/jobs and work activities” </a:t>
            </a:r>
            <a:r>
              <a:rPr lang="en-US" b="1" dirty="0">
                <a:solidFill>
                  <a:srgbClr val="C00000"/>
                </a:solidFill>
                <a:latin typeface="Calibri" panose="020F0502020204030204" pitchFamily="34" charset="0"/>
                <a:cs typeface="Calibri" panose="020F0502020204030204" pitchFamily="34" charset="0"/>
              </a:rPr>
              <a:t>headline indicators</a:t>
            </a:r>
            <a:r>
              <a:rPr lang="en-US" dirty="0">
                <a:solidFill>
                  <a:schemeClr val="tx1"/>
                </a:solidFill>
                <a:latin typeface="Calibri" panose="020F0502020204030204" pitchFamily="34" charset="0"/>
                <a:cs typeface="Calibri" panose="020F0502020204030204" pitchFamily="34" charset="0"/>
              </a:rPr>
              <a:t> are about persons in “informal employment” in their main job</a:t>
            </a:r>
          </a:p>
          <a:p>
            <a:pPr marL="0" lvl="2" indent="0">
              <a:spcBef>
                <a:spcPts val="0"/>
              </a:spcBef>
              <a:buClr>
                <a:srgbClr val="026866"/>
              </a:buClr>
              <a:buSzPct val="100000"/>
              <a:buNone/>
              <a:defRPr/>
            </a:pPr>
            <a:endParaRPr lang="en-US" sz="2000" b="1" dirty="0">
              <a:solidFill>
                <a:srgbClr val="000000"/>
              </a:solidFill>
              <a:latin typeface="Calibri" panose="020F0502020204030204" pitchFamily="34" charset="0"/>
              <a:cs typeface="Calibri" panose="020F0502020204030204" pitchFamily="34" charset="0"/>
            </a:endParaRPr>
          </a:p>
        </p:txBody>
      </p:sp>
      <p:sp>
        <p:nvSpPr>
          <p:cNvPr id="35" name="Title 1"/>
          <p:cNvSpPr>
            <a:spLocks noGrp="1"/>
          </p:cNvSpPr>
          <p:nvPr>
            <p:ph type="title"/>
          </p:nvPr>
        </p:nvSpPr>
        <p:spPr>
          <a:xfrm>
            <a:off x="564652" y="538480"/>
            <a:ext cx="11107666" cy="479882"/>
          </a:xfrm>
        </p:spPr>
        <p:txBody>
          <a:bodyPr>
            <a:noAutofit/>
          </a:bodyPr>
          <a:lstStyle/>
          <a:p>
            <a:r>
              <a:rPr lang="fr-FR" sz="3600" b="0" dirty="0">
                <a:solidFill>
                  <a:schemeClr val="accent5">
                    <a:lumMod val="50000"/>
                  </a:schemeClr>
                </a:solidFill>
                <a:latin typeface="Calibri" panose="020F0502020204030204" pitchFamily="34" charset="0"/>
                <a:cs typeface="Calibri" panose="020F0502020204030204" pitchFamily="34" charset="0"/>
              </a:rPr>
              <a:t>Introduction | A </a:t>
            </a:r>
            <a:r>
              <a:rPr lang="fr-FR" sz="3600" b="0" dirty="0" err="1">
                <a:solidFill>
                  <a:schemeClr val="accent5">
                    <a:lumMod val="50000"/>
                  </a:schemeClr>
                </a:solidFill>
                <a:latin typeface="Calibri" panose="020F0502020204030204" pitchFamily="34" charset="0"/>
                <a:cs typeface="Calibri" panose="020F0502020204030204" pitchFamily="34" charset="0"/>
              </a:rPr>
              <a:t>primary</a:t>
            </a:r>
            <a:r>
              <a:rPr lang="fr-FR" sz="3600" b="0" dirty="0">
                <a:solidFill>
                  <a:schemeClr val="accent5">
                    <a:lumMod val="50000"/>
                  </a:schemeClr>
                </a:solidFill>
                <a:latin typeface="Calibri" panose="020F0502020204030204" pitchFamily="34" charset="0"/>
                <a:cs typeface="Calibri" panose="020F0502020204030204" pitchFamily="34" charset="0"/>
              </a:rPr>
              <a:t> focus on headline </a:t>
            </a:r>
            <a:r>
              <a:rPr lang="fr-FR" sz="3600" b="0" dirty="0" err="1">
                <a:solidFill>
                  <a:schemeClr val="accent5">
                    <a:lumMod val="50000"/>
                  </a:schemeClr>
                </a:solidFill>
                <a:latin typeface="Calibri" panose="020F0502020204030204" pitchFamily="34" charset="0"/>
                <a:cs typeface="Calibri" panose="020F0502020204030204" pitchFamily="34" charset="0"/>
              </a:rPr>
              <a:t>indicators</a:t>
            </a:r>
            <a:r>
              <a:rPr lang="fr-FR" sz="3600" b="0" dirty="0">
                <a:solidFill>
                  <a:schemeClr val="accent5">
                    <a:lumMod val="50000"/>
                  </a:schemeClr>
                </a:solidFill>
                <a:latin typeface="Calibri" panose="020F0502020204030204" pitchFamily="34" charset="0"/>
                <a:cs typeface="Calibri" panose="020F0502020204030204" pitchFamily="34" charset="0"/>
              </a:rPr>
              <a:t> (1)</a:t>
            </a:r>
            <a:endParaRPr lang="en-GB" sz="3600" b="0" dirty="0">
              <a:solidFill>
                <a:schemeClr val="accent5">
                  <a:lumMod val="50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ED24374-687E-B13C-D158-3F2CEB374841}"/>
              </a:ext>
            </a:extLst>
          </p:cNvPr>
          <p:cNvPicPr>
            <a:picLocks noChangeAspect="1"/>
          </p:cNvPicPr>
          <p:nvPr/>
        </p:nvPicPr>
        <p:blipFill>
          <a:blip r:embed="rId3"/>
          <a:stretch>
            <a:fillRect/>
          </a:stretch>
        </p:blipFill>
        <p:spPr>
          <a:xfrm>
            <a:off x="5435600" y="1264344"/>
            <a:ext cx="6511429" cy="2017127"/>
          </a:xfrm>
          <a:prstGeom prst="rect">
            <a:avLst/>
          </a:prstGeom>
        </p:spPr>
      </p:pic>
      <p:sp>
        <p:nvSpPr>
          <p:cNvPr id="3" name="Rectangle 2">
            <a:extLst>
              <a:ext uri="{FF2B5EF4-FFF2-40B4-BE49-F238E27FC236}">
                <a16:creationId xmlns:a16="http://schemas.microsoft.com/office/drawing/2014/main" id="{ADFF9F40-ADA2-2326-E89E-E086B8913DF5}"/>
              </a:ext>
            </a:extLst>
          </p:cNvPr>
          <p:cNvSpPr/>
          <p:nvPr/>
        </p:nvSpPr>
        <p:spPr>
          <a:xfrm>
            <a:off x="7952236" y="1913185"/>
            <a:ext cx="1974084" cy="921455"/>
          </a:xfrm>
          <a:prstGeom prst="rect">
            <a:avLst/>
          </a:prstGeom>
          <a:noFill/>
          <a:ln w="57150">
            <a:solidFill>
              <a:srgbClr val="1B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4F58C6DE-1C30-E9F2-9DE7-68EFDBB144D4}"/>
              </a:ext>
            </a:extLst>
          </p:cNvPr>
          <p:cNvSpPr txBox="1"/>
          <p:nvPr/>
        </p:nvSpPr>
        <p:spPr>
          <a:xfrm>
            <a:off x="8980386" y="3245979"/>
            <a:ext cx="1355892" cy="646331"/>
          </a:xfrm>
          <a:prstGeom prst="rect">
            <a:avLst/>
          </a:prstGeom>
          <a:noFill/>
        </p:spPr>
        <p:txBody>
          <a:bodyPr wrap="square" rtlCol="0">
            <a:spAutoFit/>
          </a:bodyPr>
          <a:lstStyle/>
          <a:p>
            <a:r>
              <a:rPr lang="fr-FR" b="1" dirty="0">
                <a:solidFill>
                  <a:srgbClr val="C00000"/>
                </a:solidFill>
                <a:latin typeface="Calibri" panose="020F0502020204030204" pitchFamily="34" charset="0"/>
                <a:cs typeface="Calibri" panose="020F0502020204030204" pitchFamily="34" charset="0"/>
              </a:rPr>
              <a:t>Headline </a:t>
            </a:r>
            <a:r>
              <a:rPr lang="fr-FR" b="1" dirty="0" err="1">
                <a:solidFill>
                  <a:srgbClr val="C00000"/>
                </a:solidFill>
                <a:latin typeface="Calibri" panose="020F0502020204030204" pitchFamily="34" charset="0"/>
                <a:cs typeface="Calibri" panose="020F0502020204030204" pitchFamily="34" charset="0"/>
              </a:rPr>
              <a:t>indicators</a:t>
            </a:r>
            <a:endParaRPr lang="en-GB" b="1" dirty="0">
              <a:solidFill>
                <a:srgbClr val="C0000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860C9EA4-3BEC-7687-B2BC-DBED890CF169}"/>
              </a:ext>
            </a:extLst>
          </p:cNvPr>
          <p:cNvPicPr>
            <a:picLocks noChangeAspect="1"/>
          </p:cNvPicPr>
          <p:nvPr/>
        </p:nvPicPr>
        <p:blipFill>
          <a:blip r:embed="rId4"/>
          <a:stretch>
            <a:fillRect/>
          </a:stretch>
        </p:blipFill>
        <p:spPr>
          <a:xfrm>
            <a:off x="6695439" y="4048356"/>
            <a:ext cx="4976879" cy="2247739"/>
          </a:xfrm>
          <a:prstGeom prst="rect">
            <a:avLst/>
          </a:prstGeom>
        </p:spPr>
      </p:pic>
      <p:cxnSp>
        <p:nvCxnSpPr>
          <p:cNvPr id="6" name="Straight Arrow Connector 5">
            <a:extLst>
              <a:ext uri="{FF2B5EF4-FFF2-40B4-BE49-F238E27FC236}">
                <a16:creationId xmlns:a16="http://schemas.microsoft.com/office/drawing/2014/main" id="{8BD4DE81-FED8-C92B-330C-B828F42A4E10}"/>
              </a:ext>
            </a:extLst>
          </p:cNvPr>
          <p:cNvCxnSpPr>
            <a:cxnSpLocks/>
          </p:cNvCxnSpPr>
          <p:nvPr/>
        </p:nvCxnSpPr>
        <p:spPr>
          <a:xfrm>
            <a:off x="8827518" y="2851855"/>
            <a:ext cx="0" cy="1994465"/>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6" name="Espace réservé du contenu 2">
            <a:extLst>
              <a:ext uri="{FF2B5EF4-FFF2-40B4-BE49-F238E27FC236}">
                <a16:creationId xmlns:a16="http://schemas.microsoft.com/office/drawing/2014/main" id="{B71515D5-C0BA-FDD7-FBC2-15C3BDD984AC}"/>
              </a:ext>
            </a:extLst>
          </p:cNvPr>
          <p:cNvSpPr txBox="1">
            <a:spLocks/>
          </p:cNvSpPr>
          <p:nvPr/>
        </p:nvSpPr>
        <p:spPr>
          <a:xfrm>
            <a:off x="252968" y="2983233"/>
            <a:ext cx="4976878" cy="3928794"/>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Bef>
                <a:spcPts val="0"/>
              </a:spcBef>
              <a:spcAft>
                <a:spcPts val="600"/>
              </a:spcAft>
              <a:buClr>
                <a:srgbClr val="FF0000"/>
              </a:buClr>
              <a:defRPr/>
            </a:pPr>
            <a:r>
              <a:rPr lang="en-US" b="1" dirty="0">
                <a:solidFill>
                  <a:srgbClr val="C00000"/>
                </a:solidFill>
                <a:latin typeface="Calibri" panose="020F0502020204030204" pitchFamily="34" charset="0"/>
                <a:cs typeface="Calibri" panose="020F0502020204030204" pitchFamily="34" charset="0"/>
              </a:rPr>
              <a:t>Headline indicators </a:t>
            </a:r>
            <a:r>
              <a:rPr lang="en-US" dirty="0">
                <a:solidFill>
                  <a:schemeClr val="tx1"/>
                </a:solidFill>
                <a:latin typeface="Calibri" panose="020F0502020204030204" pitchFamily="34" charset="0"/>
                <a:cs typeface="Calibri" panose="020F0502020204030204" pitchFamily="34" charset="0"/>
              </a:rPr>
              <a:t>aim to answer to the following questions — which are also the first 3 dimensions of the </a:t>
            </a:r>
            <a:r>
              <a:rPr lang="en-US" i="1" dirty="0">
                <a:solidFill>
                  <a:schemeClr val="tx1"/>
                </a:solidFill>
                <a:latin typeface="Calibri" panose="020F0502020204030204" pitchFamily="34" charset="0"/>
                <a:cs typeface="Calibri" panose="020F0502020204030204" pitchFamily="34" charset="0"/>
              </a:rPr>
              <a:t>indicator framework</a:t>
            </a:r>
            <a:r>
              <a:rPr lang="en-US" dirty="0">
                <a:solidFill>
                  <a:schemeClr val="tx1"/>
                </a:solidFill>
                <a:latin typeface="Calibri" panose="020F0502020204030204" pitchFamily="34" charset="0"/>
                <a:cs typeface="Calibri" panose="020F0502020204030204" pitchFamily="34" charset="0"/>
              </a:rPr>
              <a:t>:</a:t>
            </a:r>
          </a:p>
          <a:p>
            <a:pPr lvl="3">
              <a:spcBef>
                <a:spcPts val="0"/>
              </a:spcBef>
              <a:spcAft>
                <a:spcPts val="600"/>
              </a:spcAft>
              <a:buClr>
                <a:srgbClr val="FF0000"/>
              </a:buClr>
              <a:defRPr/>
            </a:pPr>
            <a:r>
              <a:rPr lang="en-GB" sz="1800" b="0" dirty="0">
                <a:solidFill>
                  <a:schemeClr val="tx1"/>
                </a:solidFill>
                <a:latin typeface="Calibri" panose="020F0502020204030204" pitchFamily="34" charset="0"/>
                <a:cs typeface="Calibri" panose="020F0502020204030204" pitchFamily="34" charset="0"/>
              </a:rPr>
              <a:t>What is the extent of informal employment?</a:t>
            </a:r>
          </a:p>
          <a:p>
            <a:pPr lvl="3">
              <a:spcBef>
                <a:spcPts val="0"/>
              </a:spcBef>
              <a:spcAft>
                <a:spcPts val="600"/>
              </a:spcAft>
              <a:buClr>
                <a:srgbClr val="FF0000"/>
              </a:buClr>
              <a:defRPr/>
            </a:pPr>
            <a:r>
              <a:rPr lang="en-GB" sz="1800" b="0" dirty="0">
                <a:solidFill>
                  <a:schemeClr val="tx1"/>
                </a:solidFill>
                <a:latin typeface="Calibri" panose="020F0502020204030204" pitchFamily="34" charset="0"/>
                <a:cs typeface="Calibri" panose="020F0502020204030204" pitchFamily="34" charset="0"/>
              </a:rPr>
              <a:t>What is/are the prevalent forms of informal employment?</a:t>
            </a:r>
          </a:p>
          <a:p>
            <a:pPr lvl="3">
              <a:spcBef>
                <a:spcPts val="0"/>
              </a:spcBef>
              <a:spcAft>
                <a:spcPts val="600"/>
              </a:spcAft>
              <a:buClr>
                <a:srgbClr val="FF0000"/>
              </a:buClr>
              <a:defRPr/>
            </a:pPr>
            <a:r>
              <a:rPr lang="en-GB" sz="1800" b="0" dirty="0">
                <a:solidFill>
                  <a:schemeClr val="tx1"/>
                </a:solidFill>
                <a:latin typeface="Calibri" panose="020F0502020204030204" pitchFamily="34" charset="0"/>
                <a:cs typeface="Calibri" panose="020F0502020204030204" pitchFamily="34" charset="0"/>
              </a:rPr>
              <a:t>Who are the workers in informal employment and to what extent their profile differ from workers in formal employment? (composition of informal compared to formal employment)?</a:t>
            </a:r>
          </a:p>
          <a:p>
            <a:pPr lvl="3">
              <a:spcBef>
                <a:spcPts val="0"/>
              </a:spcBef>
              <a:spcAft>
                <a:spcPts val="600"/>
              </a:spcAft>
              <a:buClr>
                <a:srgbClr val="FF0000"/>
              </a:buClr>
              <a:defRPr/>
            </a:pPr>
            <a:r>
              <a:rPr lang="en-GB" sz="1800" b="0" dirty="0">
                <a:solidFill>
                  <a:schemeClr val="tx1"/>
                </a:solidFill>
                <a:latin typeface="Calibri" panose="020F0502020204030204" pitchFamily="34" charset="0"/>
                <a:cs typeface="Calibri" panose="020F0502020204030204" pitchFamily="34" charset="0"/>
              </a:rPr>
              <a:t>Who are the workers the most exposed to the risk of informality?</a:t>
            </a:r>
          </a:p>
          <a:p>
            <a:pPr marL="0" lvl="2" indent="0">
              <a:spcBef>
                <a:spcPts val="0"/>
              </a:spcBef>
              <a:buClr>
                <a:srgbClr val="026866"/>
              </a:buClr>
              <a:buSzPct val="100000"/>
              <a:buNone/>
              <a:defRPr/>
            </a:pPr>
            <a:endParaRPr lang="en-US" sz="20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448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177080"/>
            <a:ext cx="9525000" cy="584776"/>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dirty="0">
                <a:solidFill>
                  <a:srgbClr val="166E9A"/>
                </a:solidFill>
                <a:latin typeface="Calibri" panose="020F0502020204030204" pitchFamily="34" charset="0"/>
                <a:cs typeface="Calibri" panose="020F0502020204030204" pitchFamily="34" charset="0"/>
              </a:rPr>
              <a:t>Partly informal productive activities </a:t>
            </a:r>
            <a:r>
              <a:rPr lang="en-GB" sz="3200" b="0" dirty="0">
                <a:solidFill>
                  <a:srgbClr val="166E9A"/>
                </a:solidFill>
                <a:latin typeface="Calibri" panose="020F0502020204030204" pitchFamily="34" charset="0"/>
                <a:cs typeface="Calibri" panose="020F0502020204030204" pitchFamily="34" charset="0"/>
              </a:rPr>
              <a:t>carried out by persons </a:t>
            </a:r>
          </a:p>
        </p:txBody>
      </p:sp>
      <p:sp>
        <p:nvSpPr>
          <p:cNvPr id="3" name="Flèche : droite 9">
            <a:extLst>
              <a:ext uri="{FF2B5EF4-FFF2-40B4-BE49-F238E27FC236}">
                <a16:creationId xmlns:a16="http://schemas.microsoft.com/office/drawing/2014/main" id="{2D26B621-B1E4-859B-7FD3-94137C04AA0C}"/>
              </a:ext>
            </a:extLst>
          </p:cNvPr>
          <p:cNvSpPr/>
          <p:nvPr/>
        </p:nvSpPr>
        <p:spPr>
          <a:xfrm>
            <a:off x="664029" y="563530"/>
            <a:ext cx="1400203" cy="813292"/>
          </a:xfrm>
          <a:prstGeom prst="rightArrow">
            <a:avLst>
              <a:gd name="adj1" fmla="val 60708"/>
              <a:gd name="adj2" fmla="val 50000"/>
            </a:avLst>
          </a:prstGeom>
          <a:solidFill>
            <a:srgbClr val="03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Para 134</a:t>
            </a:r>
          </a:p>
        </p:txBody>
      </p:sp>
      <p:sp>
        <p:nvSpPr>
          <p:cNvPr id="4" name="Flèche : droite 10">
            <a:extLst>
              <a:ext uri="{FF2B5EF4-FFF2-40B4-BE49-F238E27FC236}">
                <a16:creationId xmlns:a16="http://schemas.microsoft.com/office/drawing/2014/main" id="{D3B92299-4C6E-C09B-3344-890AAF251988}"/>
              </a:ext>
            </a:extLst>
          </p:cNvPr>
          <p:cNvSpPr/>
          <p:nvPr/>
        </p:nvSpPr>
        <p:spPr>
          <a:xfrm>
            <a:off x="108857" y="21315"/>
            <a:ext cx="1955375" cy="845153"/>
          </a:xfrm>
          <a:prstGeom prst="rightArrow">
            <a:avLst>
              <a:gd name="adj1" fmla="val 66062"/>
              <a:gd name="adj2" fmla="val 50000"/>
            </a:avLst>
          </a:prstGeom>
          <a:solidFill>
            <a:srgbClr val="0246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FFFFFF"/>
                </a:solidFill>
                <a:effectLst/>
                <a:uLnTx/>
                <a:uFillTx/>
                <a:latin typeface="Arial" panose="020B0604020202020204"/>
                <a:ea typeface="+mn-ea"/>
                <a:cs typeface="+mn-cs"/>
              </a:rPr>
              <a:t>Partly</a:t>
            </a:r>
            <a:r>
              <a:rPr kumimoji="0" lang="fr-FR" sz="16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fr-FR" sz="1600" b="1" i="0" u="none" strike="noStrike" kern="1200" cap="none" spc="0" normalizeH="0" baseline="0" noProof="0" dirty="0" err="1">
                <a:ln>
                  <a:noFill/>
                </a:ln>
                <a:solidFill>
                  <a:srgbClr val="FFFFFF"/>
                </a:solidFill>
                <a:effectLst/>
                <a:uLnTx/>
                <a:uFillTx/>
                <a:latin typeface="Arial" panose="020B0604020202020204"/>
                <a:ea typeface="+mn-ea"/>
                <a:cs typeface="+mn-cs"/>
              </a:rPr>
              <a:t>informal</a:t>
            </a:r>
            <a:r>
              <a:rPr kumimoji="0" lang="fr-FR" sz="16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fr-FR" sz="1600" b="1" i="0" u="none" strike="noStrike" kern="1200" cap="none" spc="0" normalizeH="0" baseline="0" noProof="0" dirty="0" err="1">
                <a:ln>
                  <a:noFill/>
                </a:ln>
                <a:solidFill>
                  <a:srgbClr val="FFFFFF"/>
                </a:solidFill>
                <a:effectLst/>
                <a:uLnTx/>
                <a:uFillTx/>
                <a:latin typeface="Arial" panose="020B0604020202020204"/>
                <a:ea typeface="+mn-ea"/>
                <a:cs typeface="+mn-cs"/>
              </a:rPr>
              <a:t>activities</a:t>
            </a:r>
            <a:endParaRPr kumimoji="0" lang="fr-FR"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ZoneTexte 2">
            <a:extLst>
              <a:ext uri="{FF2B5EF4-FFF2-40B4-BE49-F238E27FC236}">
                <a16:creationId xmlns:a16="http://schemas.microsoft.com/office/drawing/2014/main" id="{0BD691F3-4528-AB8D-BAEE-5D719BD634D6}"/>
              </a:ext>
            </a:extLst>
          </p:cNvPr>
          <p:cNvSpPr txBox="1"/>
          <p:nvPr/>
        </p:nvSpPr>
        <p:spPr>
          <a:xfrm>
            <a:off x="8229332" y="2787655"/>
            <a:ext cx="3962668" cy="4070345"/>
          </a:xfrm>
          <a:prstGeom prst="rect">
            <a:avLst/>
          </a:prstGeom>
          <a:solidFill>
            <a:schemeClr val="bg1"/>
          </a:solidFill>
        </p:spPr>
        <p:txBody>
          <a:bodyPr wrap="square">
            <a:spAutoFit/>
          </a:bodyPr>
          <a:lstStyle/>
          <a:p>
            <a:pPr marL="185738" marR="0" lvl="1" indent="0" algn="l" defTabSz="914400" rtl="0" eaLnBrk="1" fontAlgn="auto" latinLnBrk="0" hangingPunct="1">
              <a:lnSpc>
                <a:spcPct val="100000"/>
              </a:lnSpc>
              <a:spcBef>
                <a:spcPts val="0"/>
              </a:spcBef>
              <a:spcAft>
                <a:spcPts val="100"/>
              </a:spcAft>
              <a:buClr>
                <a:srgbClr val="05D2D2">
                  <a:lumMod val="50000"/>
                </a:srgbClr>
              </a:buClr>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134a.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Percentage of employees in a formal main job where a part of the paid hours and earnings is not declared for taxation or mandatory job-related social security contributions. </a:t>
            </a:r>
          </a:p>
          <a:p>
            <a:pPr marL="185738" marR="0" lvl="1" indent="0" algn="l" defTabSz="914400" rtl="0" eaLnBrk="1" fontAlgn="auto" latinLnBrk="0" hangingPunct="1">
              <a:lnSpc>
                <a:spcPct val="100000"/>
              </a:lnSpc>
              <a:spcBef>
                <a:spcPts val="0"/>
              </a:spcBef>
              <a:spcAft>
                <a:spcPts val="100"/>
              </a:spcAft>
              <a:buClr>
                <a:srgbClr val="05D2D2">
                  <a:lumMod val="50000"/>
                </a:srgbClr>
              </a:buClr>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134b.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Volume or value of partly informal paid hours from employees in a formal main job.</a:t>
            </a:r>
          </a:p>
          <a:p>
            <a:pPr marL="185738" marR="0" lvl="1" indent="0" algn="l" defTabSz="914400" rtl="0" eaLnBrk="1" fontAlgn="auto" latinLnBrk="0" hangingPunct="1">
              <a:lnSpc>
                <a:spcPct val="100000"/>
              </a:lnSpc>
              <a:spcBef>
                <a:spcPts val="0"/>
              </a:spcBef>
              <a:spcAft>
                <a:spcPts val="100"/>
              </a:spcAft>
              <a:buClr>
                <a:srgbClr val="05D2D2">
                  <a:lumMod val="50000"/>
                </a:srgbClr>
              </a:buClr>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134c.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Percentage of respectively independent workers and dependent contractors in a formal main job where part of their income is not declared for taxation.</a:t>
            </a:r>
          </a:p>
          <a:p>
            <a:pPr marL="185738" marR="0" lvl="1" indent="0" algn="l" defTabSz="914400" rtl="0" eaLnBrk="1" fontAlgn="auto" latinLnBrk="0" hangingPunct="1">
              <a:lnSpc>
                <a:spcPct val="100000"/>
              </a:lnSpc>
              <a:spcBef>
                <a:spcPts val="0"/>
              </a:spcBef>
              <a:spcAft>
                <a:spcPts val="100"/>
              </a:spcAft>
              <a:buClr>
                <a:srgbClr val="05D2D2">
                  <a:lumMod val="50000"/>
                </a:srgbClr>
              </a:buClr>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134d.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Value of partly informal productive activities carried out by independent workers and dependent contractors in relation to formal main jobs</a:t>
            </a:r>
          </a:p>
        </p:txBody>
      </p:sp>
      <p:sp>
        <p:nvSpPr>
          <p:cNvPr id="8" name="Rectangle 7">
            <a:extLst>
              <a:ext uri="{FF2B5EF4-FFF2-40B4-BE49-F238E27FC236}">
                <a16:creationId xmlns:a16="http://schemas.microsoft.com/office/drawing/2014/main" id="{A57C3202-BA99-424B-B163-0E250A391236}"/>
              </a:ext>
            </a:extLst>
          </p:cNvPr>
          <p:cNvSpPr/>
          <p:nvPr/>
        </p:nvSpPr>
        <p:spPr>
          <a:xfrm>
            <a:off x="2570408" y="1663016"/>
            <a:ext cx="5140791" cy="5129068"/>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Objectives</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Assess the incidence among persons in formal employment of under-declaration of hours worked and income; and the volume/value of  undeclared hours/income</a:t>
            </a:r>
          </a:p>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GB"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Situation</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Only a limited number of countries currently assess ‘partly informal activities’ </a:t>
            </a:r>
            <a:r>
              <a:rPr kumimoji="0" lang="en-GB"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[Ex. whether part of the salary is paid unofficially (envelope wages) + share of the salary received unofficially] </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Will benefit from experience</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Of particular relevance in high income countries </a:t>
            </a:r>
          </a:p>
          <a:p>
            <a:pPr marL="285750" marR="0" lvl="0" indent="-285750" algn="l" defTabSz="914400" rtl="0" eaLnBrk="1" fontAlgn="auto" latinLnBrk="0" hangingPunct="1">
              <a:lnSpc>
                <a:spcPct val="100000"/>
              </a:lnSpc>
              <a:spcBef>
                <a:spcPts val="1200"/>
              </a:spcBef>
              <a:spcAft>
                <a:spcPts val="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Indicators</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2 indicators refereeing to persons in formal employment carrying out partly informal productive activities </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2 indicators on the volume/ value of undeclared hours / income</a:t>
            </a:r>
          </a:p>
        </p:txBody>
      </p:sp>
      <p:sp>
        <p:nvSpPr>
          <p:cNvPr id="10" name="Rectangle 9">
            <a:extLst>
              <a:ext uri="{FF2B5EF4-FFF2-40B4-BE49-F238E27FC236}">
                <a16:creationId xmlns:a16="http://schemas.microsoft.com/office/drawing/2014/main" id="{7802B4EE-1960-5191-4A37-AD6D8741ABC2}"/>
              </a:ext>
            </a:extLst>
          </p:cNvPr>
          <p:cNvSpPr/>
          <p:nvPr/>
        </p:nvSpPr>
        <p:spPr>
          <a:xfrm>
            <a:off x="3352902" y="1186465"/>
            <a:ext cx="3568957" cy="63880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A.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Extent</a:t>
            </a: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of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informal</a:t>
            </a: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work</a:t>
            </a: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activities</a:t>
            </a: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Accolade ouvrante 5">
            <a:extLst>
              <a:ext uri="{FF2B5EF4-FFF2-40B4-BE49-F238E27FC236}">
                <a16:creationId xmlns:a16="http://schemas.microsoft.com/office/drawing/2014/main" id="{9198E8ED-BE3C-215E-DCFC-C3722B8D97AD}"/>
              </a:ext>
            </a:extLst>
          </p:cNvPr>
          <p:cNvSpPr/>
          <p:nvPr/>
        </p:nvSpPr>
        <p:spPr>
          <a:xfrm>
            <a:off x="7641481" y="2761366"/>
            <a:ext cx="466179" cy="3892468"/>
          </a:xfrm>
          <a:prstGeom prst="leftBrace">
            <a:avLst>
              <a:gd name="adj1" fmla="val 8333"/>
              <a:gd name="adj2" fmla="val 7318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sp>
        <p:nvSpPr>
          <p:cNvPr id="15" name="TextBox 11">
            <a:extLst>
              <a:ext uri="{FF2B5EF4-FFF2-40B4-BE49-F238E27FC236}">
                <a16:creationId xmlns:a16="http://schemas.microsoft.com/office/drawing/2014/main" id="{9981B38B-9CC3-FDBC-85A6-26C51CDDB238}"/>
              </a:ext>
            </a:extLst>
          </p:cNvPr>
          <p:cNvSpPr txBox="1"/>
          <p:nvPr/>
        </p:nvSpPr>
        <p:spPr>
          <a:xfrm>
            <a:off x="7673554" y="1143994"/>
            <a:ext cx="4486371"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5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Russian Federation </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5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134a.</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Percentage of employees in a formal main job where a part of the paid hours and earnings is not declared for taxation or mandatory job-related social security contributions, by sex (%, </a:t>
            </a:r>
            <a:r>
              <a:rPr kumimoji="0" lang="en-GB" sz="1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Russia Longitudinal Monitoring Survey (RLMS)</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2019)</a:t>
            </a:r>
          </a:p>
        </p:txBody>
      </p:sp>
      <p:pic>
        <p:nvPicPr>
          <p:cNvPr id="17" name="Picture 16">
            <a:extLst>
              <a:ext uri="{FF2B5EF4-FFF2-40B4-BE49-F238E27FC236}">
                <a16:creationId xmlns:a16="http://schemas.microsoft.com/office/drawing/2014/main" id="{A7064EAD-1234-10DD-5ADC-373B34C1CEE6}"/>
              </a:ext>
            </a:extLst>
          </p:cNvPr>
          <p:cNvPicPr>
            <a:picLocks noChangeAspect="1"/>
          </p:cNvPicPr>
          <p:nvPr/>
        </p:nvPicPr>
        <p:blipFill>
          <a:blip r:embed="rId3"/>
          <a:stretch>
            <a:fillRect/>
          </a:stretch>
        </p:blipFill>
        <p:spPr>
          <a:xfrm>
            <a:off x="7906645" y="2662631"/>
            <a:ext cx="4253281" cy="4070345"/>
          </a:xfrm>
          <a:prstGeom prst="rect">
            <a:avLst/>
          </a:prstGeom>
        </p:spPr>
      </p:pic>
      <p:sp>
        <p:nvSpPr>
          <p:cNvPr id="18" name="ZoneTexte 5">
            <a:extLst>
              <a:ext uri="{FF2B5EF4-FFF2-40B4-BE49-F238E27FC236}">
                <a16:creationId xmlns:a16="http://schemas.microsoft.com/office/drawing/2014/main" id="{C7716996-0A2D-342A-4BBA-E52F55CE6903}"/>
              </a:ext>
            </a:extLst>
          </p:cNvPr>
          <p:cNvSpPr txBox="1"/>
          <p:nvPr/>
        </p:nvSpPr>
        <p:spPr>
          <a:xfrm>
            <a:off x="210253" y="178697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1. Extent of informality</a:t>
            </a:r>
          </a:p>
        </p:txBody>
      </p:sp>
      <p:sp>
        <p:nvSpPr>
          <p:cNvPr id="19" name="ZoneTexte 5">
            <a:extLst>
              <a:ext uri="{FF2B5EF4-FFF2-40B4-BE49-F238E27FC236}">
                <a16:creationId xmlns:a16="http://schemas.microsoft.com/office/drawing/2014/main" id="{7BB9211E-B155-E569-A683-4D875A304158}"/>
              </a:ext>
            </a:extLst>
          </p:cNvPr>
          <p:cNvSpPr txBox="1"/>
          <p:nvPr/>
        </p:nvSpPr>
        <p:spPr>
          <a:xfrm>
            <a:off x="210253" y="242586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2. Composition of informality</a:t>
            </a:r>
          </a:p>
        </p:txBody>
      </p:sp>
      <p:sp>
        <p:nvSpPr>
          <p:cNvPr id="20" name="ZoneTexte 5">
            <a:extLst>
              <a:ext uri="{FF2B5EF4-FFF2-40B4-BE49-F238E27FC236}">
                <a16:creationId xmlns:a16="http://schemas.microsoft.com/office/drawing/2014/main" id="{2CF88D02-4E02-5E35-F5A0-1A362166EC1C}"/>
              </a:ext>
            </a:extLst>
          </p:cNvPr>
          <p:cNvSpPr txBox="1"/>
          <p:nvPr/>
        </p:nvSpPr>
        <p:spPr>
          <a:xfrm>
            <a:off x="210253" y="370362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4. Working conditions &amp; productivity</a:t>
            </a:r>
          </a:p>
        </p:txBody>
      </p:sp>
      <p:sp>
        <p:nvSpPr>
          <p:cNvPr id="21" name="ZoneTexte 5">
            <a:extLst>
              <a:ext uri="{FF2B5EF4-FFF2-40B4-BE49-F238E27FC236}">
                <a16:creationId xmlns:a16="http://schemas.microsoft.com/office/drawing/2014/main" id="{E23E0A47-25E2-5CC6-F5B7-750214F72E41}"/>
              </a:ext>
            </a:extLst>
          </p:cNvPr>
          <p:cNvSpPr txBox="1"/>
          <p:nvPr/>
        </p:nvSpPr>
        <p:spPr>
          <a:xfrm>
            <a:off x="210253" y="4342511"/>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5. Contextual vulnerability</a:t>
            </a:r>
          </a:p>
        </p:txBody>
      </p:sp>
      <p:sp>
        <p:nvSpPr>
          <p:cNvPr id="22" name="ZoneTexte 5">
            <a:extLst>
              <a:ext uri="{FF2B5EF4-FFF2-40B4-BE49-F238E27FC236}">
                <a16:creationId xmlns:a16="http://schemas.microsoft.com/office/drawing/2014/main" id="{883A7EB6-7246-4A33-1ACC-2AB0524BCDBA}"/>
              </a:ext>
            </a:extLst>
          </p:cNvPr>
          <p:cNvSpPr txBox="1"/>
          <p:nvPr/>
        </p:nvSpPr>
        <p:spPr>
          <a:xfrm>
            <a:off x="210253" y="498139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6. Other structural factors</a:t>
            </a:r>
          </a:p>
        </p:txBody>
      </p:sp>
      <p:sp>
        <p:nvSpPr>
          <p:cNvPr id="24" name="ZoneTexte 2">
            <a:extLst>
              <a:ext uri="{FF2B5EF4-FFF2-40B4-BE49-F238E27FC236}">
                <a16:creationId xmlns:a16="http://schemas.microsoft.com/office/drawing/2014/main" id="{5D2707CC-0E62-1A5B-E028-D6AE536655E9}"/>
              </a:ext>
            </a:extLst>
          </p:cNvPr>
          <p:cNvSpPr txBox="1"/>
          <p:nvPr/>
        </p:nvSpPr>
        <p:spPr>
          <a:xfrm>
            <a:off x="128973" y="1376822"/>
            <a:ext cx="2147773" cy="369332"/>
          </a:xfrm>
          <a:prstGeom prst="rect">
            <a:avLst/>
          </a:prstGeom>
          <a:noFill/>
        </p:spPr>
        <p:txBody>
          <a:bodyPr wrap="square" rtlCol="0">
            <a:spAutoFit/>
          </a:bodyPr>
          <a:lstStyle/>
          <a:p>
            <a:pPr>
              <a:defRPr/>
            </a:pPr>
            <a:r>
              <a:rPr lang="fr-FR" dirty="0">
                <a:solidFill>
                  <a:prstClr val="black"/>
                </a:solidFill>
                <a:latin typeface="Calibri"/>
              </a:rPr>
              <a:t>Main dimensions</a:t>
            </a:r>
          </a:p>
        </p:txBody>
      </p:sp>
      <p:sp>
        <p:nvSpPr>
          <p:cNvPr id="25" name="ZoneTexte 5">
            <a:extLst>
              <a:ext uri="{FF2B5EF4-FFF2-40B4-BE49-F238E27FC236}">
                <a16:creationId xmlns:a16="http://schemas.microsoft.com/office/drawing/2014/main" id="{13ADF063-2A29-215A-1A02-7C4712F65C8D}"/>
              </a:ext>
            </a:extLst>
          </p:cNvPr>
          <p:cNvSpPr txBox="1"/>
          <p:nvPr/>
        </p:nvSpPr>
        <p:spPr>
          <a:xfrm>
            <a:off x="210253" y="306474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3. Exposure to informality</a:t>
            </a:r>
          </a:p>
        </p:txBody>
      </p:sp>
      <p:sp>
        <p:nvSpPr>
          <p:cNvPr id="27" name="ZoneTexte 5">
            <a:extLst>
              <a:ext uri="{FF2B5EF4-FFF2-40B4-BE49-F238E27FC236}">
                <a16:creationId xmlns:a16="http://schemas.microsoft.com/office/drawing/2014/main" id="{223A87B1-BB11-BB89-6BDE-E62B7CF05CF3}"/>
              </a:ext>
            </a:extLst>
          </p:cNvPr>
          <p:cNvSpPr txBox="1"/>
          <p:nvPr/>
        </p:nvSpPr>
        <p:spPr>
          <a:xfrm>
            <a:off x="206579" y="1804734"/>
            <a:ext cx="2066494" cy="584775"/>
          </a:xfrm>
          <a:prstGeom prst="rect">
            <a:avLst/>
          </a:prstGeom>
          <a:solidFill>
            <a:srgbClr val="025E5C"/>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1. Extent of informality</a:t>
            </a:r>
          </a:p>
        </p:txBody>
      </p:sp>
    </p:spTree>
    <p:extLst>
      <p:ext uri="{BB962C8B-B14F-4D97-AF65-F5344CB8AC3E}">
        <p14:creationId xmlns:p14="http://schemas.microsoft.com/office/powerpoint/2010/main" val="9864957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500"/>
                                        <p:tgtEl>
                                          <p:spTgt spid="8">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wipe(left)">
                                      <p:cBhvr>
                                        <p:cTn id="10" dur="500"/>
                                        <p:tgtEl>
                                          <p:spTgt spid="8">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wipe(left)">
                                      <p:cBhvr>
                                        <p:cTn id="13" dur="500"/>
                                        <p:tgtEl>
                                          <p:spTgt spid="8">
                                            <p:txEl>
                                              <p:pRg st="5" end="5"/>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wipe(left)">
                                      <p:cBhvr>
                                        <p:cTn id="16" dur="500"/>
                                        <p:tgtEl>
                                          <p:spTgt spid="8">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wipe(left)">
                                      <p:cBhvr>
                                        <p:cTn id="21" dur="500"/>
                                        <p:tgtEl>
                                          <p:spTgt spid="8">
                                            <p:txEl>
                                              <p:pRg st="7" end="7"/>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Effect transition="in" filter="wipe(left)">
                                      <p:cBhvr>
                                        <p:cTn id="24" dur="500"/>
                                        <p:tgtEl>
                                          <p:spTgt spid="8">
                                            <p:txEl>
                                              <p:pRg st="8" end="8"/>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wipe(left)">
                                      <p:cBhvr>
                                        <p:cTn id="27" dur="500"/>
                                        <p:tgtEl>
                                          <p:spTgt spid="8">
                                            <p:txEl>
                                              <p:pRg st="9" end="9"/>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0D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681" y="1768892"/>
            <a:ext cx="7834756" cy="2116450"/>
          </a:xfrm>
        </p:spPr>
        <p:txBody>
          <a:bodyPr/>
          <a:lstStyle/>
          <a:p>
            <a:r>
              <a:rPr lang="en-US" sz="3600" b="0" dirty="0">
                <a:solidFill>
                  <a:schemeClr val="tx2"/>
                </a:solidFill>
              </a:rPr>
              <a:t>Indicators referring to persons/jobs and work activities</a:t>
            </a:r>
            <a:br>
              <a:rPr kumimoji="0" lang="en-GB" sz="4400" b="1" i="0" u="none" strike="noStrike" kern="1200" cap="none" spc="0" normalizeH="0" baseline="0" noProof="0" dirty="0">
                <a:ln>
                  <a:noFill/>
                </a:ln>
                <a:solidFill>
                  <a:schemeClr val="tx2"/>
                </a:solidFill>
                <a:effectLst/>
                <a:uLnTx/>
                <a:uFillTx/>
                <a:latin typeface="Berlin Sans FB Demi" panose="020E0802020502020306" pitchFamily="34" charset="0"/>
                <a:ea typeface="+mn-ea"/>
                <a:cs typeface="Calibri" panose="020F0502020204030204" pitchFamily="34" charset="0"/>
              </a:rPr>
            </a:br>
            <a:r>
              <a:rPr lang="en-GB" sz="3600" dirty="0">
                <a:solidFill>
                  <a:schemeClr val="tx2"/>
                </a:solidFill>
              </a:rPr>
              <a:t>Essential categories of informal work other than employment </a:t>
            </a:r>
            <a:r>
              <a:rPr lang="en-GB" sz="3200" b="0" dirty="0">
                <a:solidFill>
                  <a:schemeClr val="tx2"/>
                </a:solidFill>
              </a:rPr>
              <a:t>[§135]</a:t>
            </a:r>
            <a:endParaRPr lang="en-GB" b="0" dirty="0">
              <a:solidFill>
                <a:schemeClr val="tx2"/>
              </a:solidFill>
            </a:endParaRPr>
          </a:p>
        </p:txBody>
      </p:sp>
      <p:pic>
        <p:nvPicPr>
          <p:cNvPr id="5" name="Picture 4">
            <a:extLst>
              <a:ext uri="{FF2B5EF4-FFF2-40B4-BE49-F238E27FC236}">
                <a16:creationId xmlns:a16="http://schemas.microsoft.com/office/drawing/2014/main" id="{706E84E6-A6A1-6501-33D4-CAB1B212F786}"/>
              </a:ext>
            </a:extLst>
          </p:cNvPr>
          <p:cNvPicPr>
            <a:picLocks noChangeAspect="1"/>
          </p:cNvPicPr>
          <p:nvPr/>
        </p:nvPicPr>
        <p:blipFill>
          <a:blip r:embed="rId2"/>
          <a:stretch>
            <a:fillRect/>
          </a:stretch>
        </p:blipFill>
        <p:spPr>
          <a:xfrm>
            <a:off x="241357" y="4767095"/>
            <a:ext cx="6365941" cy="1888173"/>
          </a:xfrm>
          <a:prstGeom prst="rect">
            <a:avLst/>
          </a:prstGeom>
        </p:spPr>
      </p:pic>
      <p:sp>
        <p:nvSpPr>
          <p:cNvPr id="6" name="Rectangle 5">
            <a:extLst>
              <a:ext uri="{FF2B5EF4-FFF2-40B4-BE49-F238E27FC236}">
                <a16:creationId xmlns:a16="http://schemas.microsoft.com/office/drawing/2014/main" id="{3B27F345-0429-5BE9-12E5-B92E47430477}"/>
              </a:ext>
            </a:extLst>
          </p:cNvPr>
          <p:cNvSpPr/>
          <p:nvPr/>
        </p:nvSpPr>
        <p:spPr>
          <a:xfrm>
            <a:off x="4497572" y="5253056"/>
            <a:ext cx="2109726" cy="1222172"/>
          </a:xfrm>
          <a:prstGeom prst="rect">
            <a:avLst/>
          </a:prstGeom>
          <a:noFill/>
          <a:ln w="69850">
            <a:solidFill>
              <a:srgbClr val="1B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6474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177080"/>
            <a:ext cx="9525000" cy="584776"/>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Reference unit: </a:t>
            </a:r>
            <a:r>
              <a:rPr lang="en-GB" sz="3200" dirty="0">
                <a:solidFill>
                  <a:srgbClr val="166E9A"/>
                </a:solidFill>
                <a:latin typeface="Calibri" panose="020F0502020204030204" pitchFamily="34" charset="0"/>
                <a:cs typeface="Calibri" panose="020F0502020204030204" pitchFamily="34" charset="0"/>
              </a:rPr>
              <a:t>Work activities </a:t>
            </a:r>
            <a:r>
              <a:rPr lang="en-GB" sz="3200" b="0" dirty="0">
                <a:solidFill>
                  <a:srgbClr val="166E9A"/>
                </a:solidFill>
                <a:latin typeface="Calibri" panose="020F0502020204030204" pitchFamily="34" charset="0"/>
                <a:cs typeface="Calibri" panose="020F0502020204030204" pitchFamily="34" charset="0"/>
              </a:rPr>
              <a:t>— Essential categories of informal work other than employment</a:t>
            </a:r>
          </a:p>
        </p:txBody>
      </p:sp>
      <p:sp>
        <p:nvSpPr>
          <p:cNvPr id="2" name="Rectangle 1">
            <a:extLst>
              <a:ext uri="{FF2B5EF4-FFF2-40B4-BE49-F238E27FC236}">
                <a16:creationId xmlns:a16="http://schemas.microsoft.com/office/drawing/2014/main" id="{B27BB882-0241-4893-82AA-8E4E02D68299}"/>
              </a:ext>
            </a:extLst>
          </p:cNvPr>
          <p:cNvSpPr/>
          <p:nvPr/>
        </p:nvSpPr>
        <p:spPr>
          <a:xfrm>
            <a:off x="304799" y="6028425"/>
            <a:ext cx="2492588" cy="3666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Unpaid</a:t>
            </a: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work</a:t>
            </a: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lèche : droite 9">
            <a:extLst>
              <a:ext uri="{FF2B5EF4-FFF2-40B4-BE49-F238E27FC236}">
                <a16:creationId xmlns:a16="http://schemas.microsoft.com/office/drawing/2014/main" id="{55ECF538-154C-E344-C667-FDBA9313EA34}"/>
              </a:ext>
            </a:extLst>
          </p:cNvPr>
          <p:cNvSpPr/>
          <p:nvPr/>
        </p:nvSpPr>
        <p:spPr>
          <a:xfrm>
            <a:off x="664029" y="563530"/>
            <a:ext cx="2251044" cy="813292"/>
          </a:xfrm>
          <a:prstGeom prst="rightArrow">
            <a:avLst>
              <a:gd name="adj1" fmla="val 60708"/>
              <a:gd name="adj2" fmla="val 50000"/>
            </a:avLst>
          </a:prstGeom>
          <a:solidFill>
            <a:srgbClr val="03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Para 135</a:t>
            </a:r>
          </a:p>
        </p:txBody>
      </p:sp>
      <p:sp>
        <p:nvSpPr>
          <p:cNvPr id="9" name="Flèche : droite 10">
            <a:extLst>
              <a:ext uri="{FF2B5EF4-FFF2-40B4-BE49-F238E27FC236}">
                <a16:creationId xmlns:a16="http://schemas.microsoft.com/office/drawing/2014/main" id="{01FDA4FA-57A6-5751-EE7F-C53CBC946E03}"/>
              </a:ext>
            </a:extLst>
          </p:cNvPr>
          <p:cNvSpPr/>
          <p:nvPr/>
        </p:nvSpPr>
        <p:spPr>
          <a:xfrm>
            <a:off x="108857" y="21315"/>
            <a:ext cx="1955375" cy="845153"/>
          </a:xfrm>
          <a:prstGeom prst="rightArrow">
            <a:avLst>
              <a:gd name="adj1" fmla="val 66062"/>
              <a:gd name="adj2" fmla="val 50000"/>
            </a:avLst>
          </a:prstGeom>
          <a:solidFill>
            <a:srgbClr val="0246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Work </a:t>
            </a: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activities</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ZoneTexte 5">
            <a:extLst>
              <a:ext uri="{FF2B5EF4-FFF2-40B4-BE49-F238E27FC236}">
                <a16:creationId xmlns:a16="http://schemas.microsoft.com/office/drawing/2014/main" id="{BCC03FA1-56B9-626F-C57F-D90B25148972}"/>
              </a:ext>
            </a:extLst>
          </p:cNvPr>
          <p:cNvSpPr txBox="1"/>
          <p:nvPr/>
        </p:nvSpPr>
        <p:spPr>
          <a:xfrm>
            <a:off x="210253" y="178697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12" name="ZoneTexte 5">
            <a:extLst>
              <a:ext uri="{FF2B5EF4-FFF2-40B4-BE49-F238E27FC236}">
                <a16:creationId xmlns:a16="http://schemas.microsoft.com/office/drawing/2014/main" id="{263BFED5-DEB5-76F2-52E3-680E1A19CBD1}"/>
              </a:ext>
            </a:extLst>
          </p:cNvPr>
          <p:cNvSpPr txBox="1"/>
          <p:nvPr/>
        </p:nvSpPr>
        <p:spPr>
          <a:xfrm>
            <a:off x="210253" y="242586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13" name="ZoneTexte 5">
            <a:extLst>
              <a:ext uri="{FF2B5EF4-FFF2-40B4-BE49-F238E27FC236}">
                <a16:creationId xmlns:a16="http://schemas.microsoft.com/office/drawing/2014/main" id="{8923A43C-6D9E-E2E0-ED5E-50786C28C837}"/>
              </a:ext>
            </a:extLst>
          </p:cNvPr>
          <p:cNvSpPr txBox="1"/>
          <p:nvPr/>
        </p:nvSpPr>
        <p:spPr>
          <a:xfrm>
            <a:off x="210253" y="370362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16" name="ZoneTexte 5">
            <a:extLst>
              <a:ext uri="{FF2B5EF4-FFF2-40B4-BE49-F238E27FC236}">
                <a16:creationId xmlns:a16="http://schemas.microsoft.com/office/drawing/2014/main" id="{A9F5F177-271F-598B-7224-6F5F555A4898}"/>
              </a:ext>
            </a:extLst>
          </p:cNvPr>
          <p:cNvSpPr txBox="1"/>
          <p:nvPr/>
        </p:nvSpPr>
        <p:spPr>
          <a:xfrm>
            <a:off x="210253" y="4342511"/>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23" name="ZoneTexte 5">
            <a:extLst>
              <a:ext uri="{FF2B5EF4-FFF2-40B4-BE49-F238E27FC236}">
                <a16:creationId xmlns:a16="http://schemas.microsoft.com/office/drawing/2014/main" id="{FC5C3D53-168D-B11D-4B67-603BA2AAAAE8}"/>
              </a:ext>
            </a:extLst>
          </p:cNvPr>
          <p:cNvSpPr txBox="1"/>
          <p:nvPr/>
        </p:nvSpPr>
        <p:spPr>
          <a:xfrm>
            <a:off x="210253" y="498139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6. Other structural factors</a:t>
            </a:r>
          </a:p>
        </p:txBody>
      </p:sp>
      <p:sp>
        <p:nvSpPr>
          <p:cNvPr id="26" name="ZoneTexte 2">
            <a:extLst>
              <a:ext uri="{FF2B5EF4-FFF2-40B4-BE49-F238E27FC236}">
                <a16:creationId xmlns:a16="http://schemas.microsoft.com/office/drawing/2014/main" id="{E07C6811-FE91-6051-8729-48C30796B2E5}"/>
              </a:ext>
            </a:extLst>
          </p:cNvPr>
          <p:cNvSpPr txBox="1"/>
          <p:nvPr/>
        </p:nvSpPr>
        <p:spPr>
          <a:xfrm>
            <a:off x="128973" y="1376822"/>
            <a:ext cx="214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28" name="ZoneTexte 5">
            <a:extLst>
              <a:ext uri="{FF2B5EF4-FFF2-40B4-BE49-F238E27FC236}">
                <a16:creationId xmlns:a16="http://schemas.microsoft.com/office/drawing/2014/main" id="{4A822561-A75C-EEE2-2B83-821AA7B97E15}"/>
              </a:ext>
            </a:extLst>
          </p:cNvPr>
          <p:cNvSpPr txBox="1"/>
          <p:nvPr/>
        </p:nvSpPr>
        <p:spPr>
          <a:xfrm>
            <a:off x="210253" y="306474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29" name="ZoneTexte 5">
            <a:extLst>
              <a:ext uri="{FF2B5EF4-FFF2-40B4-BE49-F238E27FC236}">
                <a16:creationId xmlns:a16="http://schemas.microsoft.com/office/drawing/2014/main" id="{98CAF9B9-7B89-C8F2-D697-18DDB1B97DA7}"/>
              </a:ext>
            </a:extLst>
          </p:cNvPr>
          <p:cNvSpPr txBox="1"/>
          <p:nvPr/>
        </p:nvSpPr>
        <p:spPr>
          <a:xfrm>
            <a:off x="206579" y="1804734"/>
            <a:ext cx="2066494" cy="584775"/>
          </a:xfrm>
          <a:prstGeom prst="rect">
            <a:avLst/>
          </a:prstGeom>
          <a:solidFill>
            <a:srgbClr val="025E5C"/>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30" name="Content Placeholder 2">
            <a:extLst>
              <a:ext uri="{FF2B5EF4-FFF2-40B4-BE49-F238E27FC236}">
                <a16:creationId xmlns:a16="http://schemas.microsoft.com/office/drawing/2014/main" id="{B29B0498-46BC-FA94-3A91-AAD9009DF745}"/>
              </a:ext>
            </a:extLst>
          </p:cNvPr>
          <p:cNvSpPr txBox="1">
            <a:spLocks/>
          </p:cNvSpPr>
          <p:nvPr/>
        </p:nvSpPr>
        <p:spPr>
          <a:xfrm>
            <a:off x="185813" y="1721064"/>
            <a:ext cx="2642404" cy="4065545"/>
          </a:xfrm>
          <a:prstGeom prst="rect">
            <a:avLst/>
          </a:prstGeom>
          <a:solidFill>
            <a:srgbClr val="037E7B"/>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 addition, some </a:t>
            </a: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indicators</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are included to describe </a:t>
            </a: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 essential categories of informal unpaid work </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i.e. </a:t>
            </a:r>
          </a:p>
          <a:p>
            <a:pPr marL="228600" marR="0" lvl="0" indent="-228600" algn="l" defTabSz="914400" rtl="0" eaLnBrk="1" fontAlgn="auto" latinLnBrk="0" hangingPunct="1">
              <a:lnSpc>
                <a:spcPct val="100000"/>
              </a:lnSpc>
              <a:spcBef>
                <a:spcPts val="0"/>
              </a:spcBef>
              <a:spcAft>
                <a:spcPts val="0"/>
              </a:spcAft>
              <a:buClr>
                <a:srgbClr val="05D2D2">
                  <a:lumMod val="75000"/>
                </a:srgbClr>
              </a:buClr>
              <a:buSzTx/>
              <a:buFont typeface="Wingdings 3" panose="05040102010807070707" pitchFamily="18" charset="2"/>
              <a:buChar char="u"/>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Informal subsistence work</a:t>
            </a:r>
          </a:p>
          <a:p>
            <a:pPr marL="228600" marR="0" lvl="0" indent="-228600" algn="l" defTabSz="914400" rtl="0" eaLnBrk="1" fontAlgn="auto" latinLnBrk="0" hangingPunct="1">
              <a:lnSpc>
                <a:spcPct val="100000"/>
              </a:lnSpc>
              <a:spcBef>
                <a:spcPts val="0"/>
              </a:spcBef>
              <a:spcAft>
                <a:spcPts val="0"/>
              </a:spcAft>
              <a:buClr>
                <a:srgbClr val="05D2D2">
                  <a:lumMod val="75000"/>
                </a:srgbClr>
              </a:buClr>
              <a:buSzTx/>
              <a:buFont typeface="Wingdings 3" panose="05040102010807070707" pitchFamily="18" charset="2"/>
              <a:buChar char="u"/>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Informal unpaid trainees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Important to complement the estimate on informal employment in countries where those categories are significant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1" name="ZoneTexte 2">
            <a:extLst>
              <a:ext uri="{FF2B5EF4-FFF2-40B4-BE49-F238E27FC236}">
                <a16:creationId xmlns:a16="http://schemas.microsoft.com/office/drawing/2014/main" id="{5E84E17D-E614-3FD9-1D6D-06CE9217B3F4}"/>
              </a:ext>
            </a:extLst>
          </p:cNvPr>
          <p:cNvSpPr txBox="1"/>
          <p:nvPr/>
        </p:nvSpPr>
        <p:spPr>
          <a:xfrm>
            <a:off x="8687346" y="3010637"/>
            <a:ext cx="3424900" cy="3565079"/>
          </a:xfrm>
          <a:prstGeom prst="rect">
            <a:avLst/>
          </a:prstGeom>
          <a:solidFill>
            <a:schemeClr val="bg1"/>
          </a:solidFill>
        </p:spPr>
        <p:txBody>
          <a:bodyPr wrap="square">
            <a:spAutoFit/>
          </a:bodyPr>
          <a:lstStyle/>
          <a:p>
            <a:pPr marL="185738" marR="0" lvl="1" indent="0" algn="l" defTabSz="914400" rtl="0" eaLnBrk="1" fontAlgn="auto" latinLnBrk="0" hangingPunct="1">
              <a:lnSpc>
                <a:spcPct val="100000"/>
              </a:lnSpc>
              <a:spcBef>
                <a:spcPts val="0"/>
              </a:spcBef>
              <a:spcAft>
                <a:spcPts val="100"/>
              </a:spcAft>
              <a:buClr>
                <a:srgbClr val="05D2D2">
                  <a:lumMod val="50000"/>
                </a:srgbClr>
              </a:buClr>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135</a:t>
            </a:r>
            <a:r>
              <a:rPr kumimoji="0" lang="en-GB"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The number of </a:t>
            </a: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subsistence foodstuff producers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and percentages in relation to: (</a:t>
            </a:r>
            <a:r>
              <a:rPr kumimoji="0" lang="en-GB" sz="1600" b="0"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the sum of informal employment and subsistence foodstuff producers; and (ii) total employment and subsistence foodstuff producers</a:t>
            </a:r>
          </a:p>
          <a:p>
            <a:pPr marL="185738" marR="0" lvl="1" indent="0" algn="l" defTabSz="914400" rtl="0" eaLnBrk="1" fontAlgn="auto" latinLnBrk="0" hangingPunct="1">
              <a:lnSpc>
                <a:spcPct val="100000"/>
              </a:lnSpc>
              <a:spcBef>
                <a:spcPts val="0"/>
              </a:spcBef>
              <a:spcAft>
                <a:spcPts val="100"/>
              </a:spcAft>
              <a:buClr>
                <a:srgbClr val="05D2D2">
                  <a:lumMod val="50000"/>
                </a:srgbClr>
              </a:buClr>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135b</a:t>
            </a:r>
            <a:r>
              <a:rPr kumimoji="0" lang="en-GB"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The number of </a:t>
            </a: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unpaid trainees</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and percentage in relation to total unpaid trainees.</a:t>
            </a:r>
          </a:p>
          <a:p>
            <a:pPr marL="185738" marR="0" lvl="1" indent="0" algn="l" defTabSz="914400" rtl="0" eaLnBrk="1" fontAlgn="auto" latinLnBrk="0" hangingPunct="1">
              <a:lnSpc>
                <a:spcPct val="100000"/>
              </a:lnSpc>
              <a:spcBef>
                <a:spcPts val="0"/>
              </a:spcBef>
              <a:spcAft>
                <a:spcPts val="100"/>
              </a:spcAft>
              <a:buClr>
                <a:srgbClr val="05D2D2">
                  <a:lumMod val="50000"/>
                </a:srgbClr>
              </a:buClr>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135c</a:t>
            </a:r>
            <a:r>
              <a:rPr kumimoji="0" lang="en-GB"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The number of </a:t>
            </a: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trainees, paid and unpaid</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and percentage in relation to total trainees, paid and unpaid</a:t>
            </a: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C256D6B5-A0FE-B146-A15A-939DD71AA781}"/>
              </a:ext>
            </a:extLst>
          </p:cNvPr>
          <p:cNvSpPr/>
          <p:nvPr/>
        </p:nvSpPr>
        <p:spPr>
          <a:xfrm>
            <a:off x="3053631" y="1683797"/>
            <a:ext cx="5362063" cy="5129068"/>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Objectives</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Complements the estimate of informal employment (notably by assessing the extent of subsistence food-stuff producers) </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Complements the analysis of paid trainees and assess the representation and distinct characteristics and working conditions of paid versus unpaid trainees respectively</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8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Of particular relevance in countries where subsistence foodstuff producers or unpaid trainees are significant</a:t>
            </a:r>
            <a:endParaRPr kumimoji="0" lang="en-US" sz="165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120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Indicators in the resolution</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Indicators in relation to </a:t>
            </a:r>
            <a:r>
              <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subsistence work</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Indicators in relation to </a:t>
            </a:r>
            <a:r>
              <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unpaid trainees</a:t>
            </a:r>
          </a:p>
          <a:p>
            <a:pPr marL="185738" marR="0" lvl="1" algn="l" defTabSz="914400" rtl="0" eaLnBrk="1" fontAlgn="auto" latinLnBrk="0" hangingPunct="1">
              <a:lnSpc>
                <a:spcPct val="100000"/>
              </a:lnSpc>
              <a:spcBef>
                <a:spcPts val="0"/>
              </a:spcBef>
              <a:spcAft>
                <a:spcPts val="100"/>
              </a:spcAft>
              <a:buClr>
                <a:srgbClr val="05D2D2">
                  <a:lumMod val="50000"/>
                </a:srgbClr>
              </a:buClr>
              <a:buSzTx/>
              <a:tabLst/>
              <a:defRPr/>
            </a:pPr>
            <a:endPar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185738" marR="0" lvl="1" algn="l" defTabSz="914400" rtl="0" eaLnBrk="1" fontAlgn="auto" latinLnBrk="0" hangingPunct="1">
              <a:lnSpc>
                <a:spcPct val="100000"/>
              </a:lnSpc>
              <a:spcBef>
                <a:spcPts val="0"/>
              </a:spcBef>
              <a:spcAft>
                <a:spcPts val="100"/>
              </a:spcAft>
              <a:buClr>
                <a:srgbClr val="05D2D2">
                  <a:lumMod val="50000"/>
                </a:srgbClr>
              </a:buClr>
              <a:buSzTx/>
              <a:tabLst/>
              <a:defRPr/>
            </a:pPr>
            <a:r>
              <a:rPr lang="en-GB" b="1" noProof="0" dirty="0">
                <a:solidFill>
                  <a:srgbClr val="000000">
                    <a:lumMod val="95000"/>
                    <a:lumOff val="5000"/>
                  </a:srgbClr>
                </a:solidFill>
                <a:latin typeface="Calibri" panose="020F0502020204030204" pitchFamily="34" charset="0"/>
                <a:cs typeface="Calibri" panose="020F0502020204030204" pitchFamily="34" charset="0"/>
              </a:rPr>
              <a:t>+ to be developed </a:t>
            </a:r>
            <a:r>
              <a:rPr lang="en-GB" b="1" dirty="0">
                <a:solidFill>
                  <a:srgbClr val="000000">
                    <a:lumMod val="95000"/>
                    <a:lumOff val="5000"/>
                  </a:srgbClr>
                </a:solidFill>
                <a:latin typeface="Calibri" panose="020F0502020204030204" pitchFamily="34" charset="0"/>
                <a:cs typeface="Calibri" panose="020F0502020204030204" pitchFamily="34" charset="0"/>
              </a:rPr>
              <a:t>in relation to </a:t>
            </a:r>
            <a:r>
              <a:rPr lang="en-GB" b="1" dirty="0">
                <a:solidFill>
                  <a:srgbClr val="FF0000"/>
                </a:solidFill>
                <a:latin typeface="Calibri" panose="020F0502020204030204" pitchFamily="34" charset="0"/>
                <a:cs typeface="Calibri" panose="020F0502020204030204" pitchFamily="34" charset="0"/>
              </a:rPr>
              <a:t>unpaid care work</a:t>
            </a:r>
            <a:endParaRPr kumimoji="0" lang="en-GB"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AADE73FC-19B2-5F6B-A81A-8B8207BCD444}"/>
              </a:ext>
            </a:extLst>
          </p:cNvPr>
          <p:cNvSpPr/>
          <p:nvPr/>
        </p:nvSpPr>
        <p:spPr>
          <a:xfrm>
            <a:off x="3697567" y="1207246"/>
            <a:ext cx="3568957" cy="63880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A.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Extent</a:t>
            </a: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of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informal</a:t>
            </a: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work</a:t>
            </a: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activities</a:t>
            </a: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Accolade ouvrante 5">
            <a:extLst>
              <a:ext uri="{FF2B5EF4-FFF2-40B4-BE49-F238E27FC236}">
                <a16:creationId xmlns:a16="http://schemas.microsoft.com/office/drawing/2014/main" id="{5C27F8ED-CBBF-EDC5-292E-8A885D9456F3}"/>
              </a:ext>
            </a:extLst>
          </p:cNvPr>
          <p:cNvSpPr/>
          <p:nvPr/>
        </p:nvSpPr>
        <p:spPr>
          <a:xfrm>
            <a:off x="8452052" y="2984119"/>
            <a:ext cx="501447" cy="3565079"/>
          </a:xfrm>
          <a:prstGeom prst="leftBrace">
            <a:avLst>
              <a:gd name="adj1" fmla="val 8333"/>
              <a:gd name="adj2" fmla="val 7318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042531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xEl>
                                              <p:pRg st="5" end="5"/>
                                            </p:txEl>
                                          </p:spTgt>
                                        </p:tgtEl>
                                        <p:attrNameLst>
                                          <p:attrName>style.visibility</p:attrName>
                                        </p:attrNameLst>
                                      </p:cBhvr>
                                      <p:to>
                                        <p:strVal val="visible"/>
                                      </p:to>
                                    </p:set>
                                    <p:animEffect transition="in" filter="wipe(left)">
                                      <p:cBhvr>
                                        <p:cTn id="7" dur="500"/>
                                        <p:tgtEl>
                                          <p:spTgt spid="32">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2">
                                            <p:txEl>
                                              <p:pRg st="6" end="6"/>
                                            </p:txEl>
                                          </p:spTgt>
                                        </p:tgtEl>
                                        <p:attrNameLst>
                                          <p:attrName>style.visibility</p:attrName>
                                        </p:attrNameLst>
                                      </p:cBhvr>
                                      <p:to>
                                        <p:strVal val="visible"/>
                                      </p:to>
                                    </p:set>
                                    <p:animEffect transition="in" filter="wipe(left)">
                                      <p:cBhvr>
                                        <p:cTn id="10" dur="500"/>
                                        <p:tgtEl>
                                          <p:spTgt spid="32">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xEl>
                                              <p:pRg st="7" end="7"/>
                                            </p:txEl>
                                          </p:spTgt>
                                        </p:tgtEl>
                                        <p:attrNameLst>
                                          <p:attrName>style.visibility</p:attrName>
                                        </p:attrNameLst>
                                      </p:cBhvr>
                                      <p:to>
                                        <p:strVal val="visible"/>
                                      </p:to>
                                    </p:set>
                                    <p:animEffect transition="in" filter="wipe(left)">
                                      <p:cBhvr>
                                        <p:cTn id="13" dur="500"/>
                                        <p:tgtEl>
                                          <p:spTgt spid="32">
                                            <p:txEl>
                                              <p:pRg st="7" end="7"/>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xEl>
                                              <p:pRg st="9" end="9"/>
                                            </p:txEl>
                                          </p:spTgt>
                                        </p:tgtEl>
                                        <p:attrNameLst>
                                          <p:attrName>style.visibility</p:attrName>
                                        </p:attrNameLst>
                                      </p:cBhvr>
                                      <p:to>
                                        <p:strVal val="visible"/>
                                      </p:to>
                                    </p:set>
                                    <p:animEffect transition="in" filter="wipe(left)">
                                      <p:cBhvr>
                                        <p:cTn id="16" dur="500"/>
                                        <p:tgtEl>
                                          <p:spTgt spid="32">
                                            <p:txEl>
                                              <p:pRg st="9" end="9"/>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par>
                                <p:cTn id="20" presetID="1"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177080"/>
            <a:ext cx="9525000" cy="584776"/>
          </a:xfrm>
        </p:spPr>
        <p:txBody>
          <a:bodyPr>
            <a:normAutofit fontScale="90000"/>
          </a:bodyPr>
          <a:lstStyle/>
          <a:p>
            <a:pPr marL="715627" indent="-571486" defTabSz="914378">
              <a:spcAft>
                <a:spcPts val="500"/>
              </a:spcAft>
              <a:buClr>
                <a:srgbClr val="FF0000"/>
              </a:buClr>
              <a:buSzPct val="80000"/>
              <a:buFont typeface="Wingdings 3" panose="05040102010807070707" pitchFamily="18" charset="2"/>
              <a:buChar char=""/>
              <a:defRPr/>
            </a:pPr>
            <a:r>
              <a:rPr lang="en-GB" sz="3200" b="0" dirty="0">
                <a:solidFill>
                  <a:srgbClr val="166E9A"/>
                </a:solidFill>
                <a:latin typeface="Calibri" panose="020F0502020204030204" pitchFamily="34" charset="0"/>
                <a:cs typeface="Calibri" panose="020F0502020204030204" pitchFamily="34" charset="0"/>
              </a:rPr>
              <a:t>Reference unit: </a:t>
            </a:r>
            <a:r>
              <a:rPr lang="en-GB" sz="3200" dirty="0">
                <a:solidFill>
                  <a:srgbClr val="166E9A"/>
                </a:solidFill>
                <a:latin typeface="Calibri" panose="020F0502020204030204" pitchFamily="34" charset="0"/>
                <a:cs typeface="Calibri" panose="020F0502020204030204" pitchFamily="34" charset="0"/>
              </a:rPr>
              <a:t>Work activities </a:t>
            </a:r>
            <a:r>
              <a:rPr lang="en-GB" sz="3200" b="0" dirty="0">
                <a:solidFill>
                  <a:srgbClr val="166E9A"/>
                </a:solidFill>
                <a:latin typeface="Calibri" panose="020F0502020204030204" pitchFamily="34" charset="0"/>
                <a:cs typeface="Calibri" panose="020F0502020204030204" pitchFamily="34" charset="0"/>
              </a:rPr>
              <a:t>— Essential categories of informal work other than employment</a:t>
            </a:r>
          </a:p>
        </p:txBody>
      </p:sp>
      <p:sp>
        <p:nvSpPr>
          <p:cNvPr id="6" name="Flèche : droite 9">
            <a:extLst>
              <a:ext uri="{FF2B5EF4-FFF2-40B4-BE49-F238E27FC236}">
                <a16:creationId xmlns:a16="http://schemas.microsoft.com/office/drawing/2014/main" id="{55ECF538-154C-E344-C667-FDBA9313EA34}"/>
              </a:ext>
            </a:extLst>
          </p:cNvPr>
          <p:cNvSpPr/>
          <p:nvPr/>
        </p:nvSpPr>
        <p:spPr>
          <a:xfrm>
            <a:off x="664029" y="563530"/>
            <a:ext cx="2251044" cy="813292"/>
          </a:xfrm>
          <a:prstGeom prst="rightArrow">
            <a:avLst>
              <a:gd name="adj1" fmla="val 60708"/>
              <a:gd name="adj2" fmla="val 50000"/>
            </a:avLst>
          </a:prstGeom>
          <a:solidFill>
            <a:srgbClr val="03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Para 135</a:t>
            </a:r>
          </a:p>
        </p:txBody>
      </p:sp>
      <p:sp>
        <p:nvSpPr>
          <p:cNvPr id="9" name="Flèche : droite 10">
            <a:extLst>
              <a:ext uri="{FF2B5EF4-FFF2-40B4-BE49-F238E27FC236}">
                <a16:creationId xmlns:a16="http://schemas.microsoft.com/office/drawing/2014/main" id="{01FDA4FA-57A6-5751-EE7F-C53CBC946E03}"/>
              </a:ext>
            </a:extLst>
          </p:cNvPr>
          <p:cNvSpPr/>
          <p:nvPr/>
        </p:nvSpPr>
        <p:spPr>
          <a:xfrm>
            <a:off x="108857" y="21315"/>
            <a:ext cx="1955375" cy="845153"/>
          </a:xfrm>
          <a:prstGeom prst="rightArrow">
            <a:avLst>
              <a:gd name="adj1" fmla="val 66062"/>
              <a:gd name="adj2" fmla="val 50000"/>
            </a:avLst>
          </a:prstGeom>
          <a:solidFill>
            <a:srgbClr val="0246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Work </a:t>
            </a: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activities</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8D93A624-1301-C68C-4D87-F9FF2BF3D526}"/>
              </a:ext>
            </a:extLst>
          </p:cNvPr>
          <p:cNvSpPr/>
          <p:nvPr/>
        </p:nvSpPr>
        <p:spPr>
          <a:xfrm>
            <a:off x="206579" y="5806201"/>
            <a:ext cx="2066494" cy="3923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Unpaid</a:t>
            </a: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fr-FR" sz="1800" b="0" i="0" u="none" strike="noStrike" kern="1200" cap="none" spc="0" normalizeH="0" baseline="0" noProof="0" dirty="0" err="1">
                <a:ln>
                  <a:noFill/>
                </a:ln>
                <a:solidFill>
                  <a:srgbClr val="FFFFFF"/>
                </a:solidFill>
                <a:effectLst/>
                <a:uLnTx/>
                <a:uFillTx/>
                <a:latin typeface="Arial" panose="020B0604020202020204"/>
                <a:ea typeface="+mn-ea"/>
                <a:cs typeface="+mn-cs"/>
              </a:rPr>
              <a:t>work</a:t>
            </a: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D4F68C6C-E8FF-2340-017C-5A08B97F809D}"/>
              </a:ext>
            </a:extLst>
          </p:cNvPr>
          <p:cNvSpPr/>
          <p:nvPr/>
        </p:nvSpPr>
        <p:spPr>
          <a:xfrm>
            <a:off x="206352" y="6412895"/>
            <a:ext cx="2066494" cy="39234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135a</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8" name="ZoneTexte 5">
            <a:extLst>
              <a:ext uri="{FF2B5EF4-FFF2-40B4-BE49-F238E27FC236}">
                <a16:creationId xmlns:a16="http://schemas.microsoft.com/office/drawing/2014/main" id="{1DCACB80-BF07-6F27-C854-70CC941602A2}"/>
              </a:ext>
            </a:extLst>
          </p:cNvPr>
          <p:cNvSpPr txBox="1"/>
          <p:nvPr/>
        </p:nvSpPr>
        <p:spPr>
          <a:xfrm>
            <a:off x="210253" y="178697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10" name="ZoneTexte 5">
            <a:extLst>
              <a:ext uri="{FF2B5EF4-FFF2-40B4-BE49-F238E27FC236}">
                <a16:creationId xmlns:a16="http://schemas.microsoft.com/office/drawing/2014/main" id="{6E2BE311-2B59-67AF-EB62-8BC236DD8A78}"/>
              </a:ext>
            </a:extLst>
          </p:cNvPr>
          <p:cNvSpPr txBox="1"/>
          <p:nvPr/>
        </p:nvSpPr>
        <p:spPr>
          <a:xfrm>
            <a:off x="210253" y="242586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14" name="ZoneTexte 5">
            <a:extLst>
              <a:ext uri="{FF2B5EF4-FFF2-40B4-BE49-F238E27FC236}">
                <a16:creationId xmlns:a16="http://schemas.microsoft.com/office/drawing/2014/main" id="{5878ED93-42BA-4558-A9E0-C5AFE1C6A6F6}"/>
              </a:ext>
            </a:extLst>
          </p:cNvPr>
          <p:cNvSpPr txBox="1"/>
          <p:nvPr/>
        </p:nvSpPr>
        <p:spPr>
          <a:xfrm>
            <a:off x="210253" y="370362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15" name="ZoneTexte 5">
            <a:extLst>
              <a:ext uri="{FF2B5EF4-FFF2-40B4-BE49-F238E27FC236}">
                <a16:creationId xmlns:a16="http://schemas.microsoft.com/office/drawing/2014/main" id="{8387F61A-234F-4C89-44F5-B631D33A35D4}"/>
              </a:ext>
            </a:extLst>
          </p:cNvPr>
          <p:cNvSpPr txBox="1"/>
          <p:nvPr/>
        </p:nvSpPr>
        <p:spPr>
          <a:xfrm>
            <a:off x="210253" y="4342511"/>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17" name="ZoneTexte 5">
            <a:extLst>
              <a:ext uri="{FF2B5EF4-FFF2-40B4-BE49-F238E27FC236}">
                <a16:creationId xmlns:a16="http://schemas.microsoft.com/office/drawing/2014/main" id="{618BAD53-2104-AF4A-848F-A36BDDF63C95}"/>
              </a:ext>
            </a:extLst>
          </p:cNvPr>
          <p:cNvSpPr txBox="1"/>
          <p:nvPr/>
        </p:nvSpPr>
        <p:spPr>
          <a:xfrm>
            <a:off x="210253" y="498139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6. Other structural factors</a:t>
            </a:r>
          </a:p>
        </p:txBody>
      </p:sp>
      <p:sp>
        <p:nvSpPr>
          <p:cNvPr id="18" name="ZoneTexte 5">
            <a:extLst>
              <a:ext uri="{FF2B5EF4-FFF2-40B4-BE49-F238E27FC236}">
                <a16:creationId xmlns:a16="http://schemas.microsoft.com/office/drawing/2014/main" id="{72F2AF11-C6D7-2498-BA56-02988620850B}"/>
              </a:ext>
            </a:extLst>
          </p:cNvPr>
          <p:cNvSpPr txBox="1"/>
          <p:nvPr/>
        </p:nvSpPr>
        <p:spPr>
          <a:xfrm>
            <a:off x="210253" y="306474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19" name="ZoneTexte 5">
            <a:extLst>
              <a:ext uri="{FF2B5EF4-FFF2-40B4-BE49-F238E27FC236}">
                <a16:creationId xmlns:a16="http://schemas.microsoft.com/office/drawing/2014/main" id="{084A4369-CD3D-6DA7-2CD5-DD2BA6CF9E04}"/>
              </a:ext>
            </a:extLst>
          </p:cNvPr>
          <p:cNvSpPr txBox="1"/>
          <p:nvPr/>
        </p:nvSpPr>
        <p:spPr>
          <a:xfrm>
            <a:off x="206579" y="1804734"/>
            <a:ext cx="2066494" cy="584775"/>
          </a:xfrm>
          <a:prstGeom prst="rect">
            <a:avLst/>
          </a:prstGeom>
          <a:solidFill>
            <a:srgbClr val="025E5C"/>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20" name="Rectangle 19">
            <a:extLst>
              <a:ext uri="{FF2B5EF4-FFF2-40B4-BE49-F238E27FC236}">
                <a16:creationId xmlns:a16="http://schemas.microsoft.com/office/drawing/2014/main" id="{2B11EF8D-4EE2-FBE7-BF6D-B227BFB6C006}"/>
              </a:ext>
            </a:extLst>
          </p:cNvPr>
          <p:cNvSpPr/>
          <p:nvPr/>
        </p:nvSpPr>
        <p:spPr>
          <a:xfrm>
            <a:off x="206352" y="6412895"/>
            <a:ext cx="2066494" cy="39234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135c</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pic>
        <p:nvPicPr>
          <p:cNvPr id="21" name="Picture 20">
            <a:extLst>
              <a:ext uri="{FF2B5EF4-FFF2-40B4-BE49-F238E27FC236}">
                <a16:creationId xmlns:a16="http://schemas.microsoft.com/office/drawing/2014/main" id="{E352F6F9-1B3B-1B66-28B0-666A1A9F6C8A}"/>
              </a:ext>
            </a:extLst>
          </p:cNvPr>
          <p:cNvPicPr>
            <a:picLocks noChangeAspect="1"/>
          </p:cNvPicPr>
          <p:nvPr/>
        </p:nvPicPr>
        <p:blipFill>
          <a:blip r:embed="rId3"/>
          <a:stretch>
            <a:fillRect/>
          </a:stretch>
        </p:blipFill>
        <p:spPr>
          <a:xfrm>
            <a:off x="7146701" y="2565401"/>
            <a:ext cx="4831600" cy="4101733"/>
          </a:xfrm>
          <a:prstGeom prst="rect">
            <a:avLst/>
          </a:prstGeom>
        </p:spPr>
      </p:pic>
      <p:sp>
        <p:nvSpPr>
          <p:cNvPr id="22" name="TextBox 11">
            <a:extLst>
              <a:ext uri="{FF2B5EF4-FFF2-40B4-BE49-F238E27FC236}">
                <a16:creationId xmlns:a16="http://schemas.microsoft.com/office/drawing/2014/main" id="{076CA20C-C0F7-6082-F292-6E2FCA44A0D6}"/>
              </a:ext>
            </a:extLst>
          </p:cNvPr>
          <p:cNvSpPr txBox="1"/>
          <p:nvPr/>
        </p:nvSpPr>
        <p:spPr>
          <a:xfrm>
            <a:off x="2643089" y="1361873"/>
            <a:ext cx="4485241"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Bangladesh</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subsistence food-stuff producers — percentage in relation to total employment and subsistence food-stuff producers by sex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(LFS, 2022)</a:t>
            </a:r>
            <a:endPar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C7663110-B167-DA87-0C5B-871EF46B2D19}"/>
              </a:ext>
            </a:extLst>
          </p:cNvPr>
          <p:cNvPicPr>
            <a:picLocks noChangeAspect="1"/>
          </p:cNvPicPr>
          <p:nvPr/>
        </p:nvPicPr>
        <p:blipFill>
          <a:blip r:embed="rId4"/>
          <a:stretch>
            <a:fillRect/>
          </a:stretch>
        </p:blipFill>
        <p:spPr>
          <a:xfrm>
            <a:off x="2312536" y="2673970"/>
            <a:ext cx="4764075" cy="3042656"/>
          </a:xfrm>
          <a:prstGeom prst="rect">
            <a:avLst/>
          </a:prstGeom>
        </p:spPr>
      </p:pic>
      <p:sp>
        <p:nvSpPr>
          <p:cNvPr id="25" name="TextBox 11">
            <a:extLst>
              <a:ext uri="{FF2B5EF4-FFF2-40B4-BE49-F238E27FC236}">
                <a16:creationId xmlns:a16="http://schemas.microsoft.com/office/drawing/2014/main" id="{66FCA66A-7BAD-917A-02B3-6996DD324673}"/>
              </a:ext>
            </a:extLst>
          </p:cNvPr>
          <p:cNvSpPr txBox="1"/>
          <p:nvPr/>
        </p:nvSpPr>
        <p:spPr>
          <a:xfrm>
            <a:off x="7822224" y="1400335"/>
            <a:ext cx="4321455"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Bangladesh</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Percentage of informal trainees, paid and unpaid, in relation to total trainees, paid and s</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ex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(LFS, 2022)</a:t>
            </a:r>
            <a:endPar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35" name="Rectangle 34">
            <a:extLst>
              <a:ext uri="{FF2B5EF4-FFF2-40B4-BE49-F238E27FC236}">
                <a16:creationId xmlns:a16="http://schemas.microsoft.com/office/drawing/2014/main" id="{9F25D8F2-AA14-2C0F-9BF3-F403A43E0C46}"/>
              </a:ext>
            </a:extLst>
          </p:cNvPr>
          <p:cNvSpPr/>
          <p:nvPr/>
        </p:nvSpPr>
        <p:spPr>
          <a:xfrm>
            <a:off x="2438400" y="5968976"/>
            <a:ext cx="2182911" cy="83626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See</a:t>
            </a:r>
            <a:r>
              <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fr-FR" sz="2000" b="1" i="0" u="none" strike="noStrike" kern="1200" cap="none" spc="0" normalizeH="0" baseline="0" noProof="0" dirty="0" err="1">
                <a:ln>
                  <a:noFill/>
                </a:ln>
                <a:solidFill>
                  <a:srgbClr val="A1FDFB"/>
                </a:solidFill>
                <a:effectLst/>
                <a:uLnTx/>
                <a:uFillTx/>
                <a:latin typeface="Calibri" panose="020F0502020204030204" pitchFamily="34" charset="0"/>
                <a:ea typeface="+mn-ea"/>
                <a:cs typeface="Calibri" panose="020F0502020204030204" pitchFamily="34" charset="0"/>
              </a:rPr>
              <a:t>indicators</a:t>
            </a:r>
            <a:r>
              <a:rPr kumimoji="0" lang="fr-FR" sz="2000" b="1" i="0" u="none" strike="noStrike" kern="1200" cap="none" spc="0" normalizeH="0" baseline="0" noProof="0" dirty="0">
                <a:ln>
                  <a:noFill/>
                </a:ln>
                <a:solidFill>
                  <a:srgbClr val="A1FDFB"/>
                </a:solidFill>
                <a:effectLst/>
                <a:uLnTx/>
                <a:uFillTx/>
                <a:latin typeface="Calibri" panose="020F0502020204030204" pitchFamily="34" charset="0"/>
                <a:ea typeface="+mn-ea"/>
                <a:cs typeface="Calibri" panose="020F0502020204030204" pitchFamily="34" charset="0"/>
              </a:rPr>
              <a:t> 37</a:t>
            </a:r>
            <a:r>
              <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in country profiles</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7356817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60327" y="3212976"/>
            <a:ext cx="5461019" cy="2808312"/>
          </a:xfrm>
        </p:spPr>
        <p:txBody>
          <a:bodyPr>
            <a:noAutofit/>
          </a:bodyPr>
          <a:lstStyle/>
          <a:p>
            <a:pPr marL="0" indent="0" algn="r">
              <a:spcBef>
                <a:spcPts val="600"/>
              </a:spcBef>
              <a:spcAft>
                <a:spcPts val="600"/>
              </a:spcAft>
              <a:buClr>
                <a:schemeClr val="accent3">
                  <a:lumMod val="50000"/>
                </a:schemeClr>
              </a:buClr>
              <a:buSzPct val="110000"/>
              <a:buNone/>
            </a:pPr>
            <a:r>
              <a:rPr lang="en-GB" sz="2800" dirty="0">
                <a:solidFill>
                  <a:schemeClr val="accent1">
                    <a:lumMod val="10000"/>
                  </a:schemeClr>
                </a:solidFill>
                <a:latin typeface="+mj-lt"/>
                <a:cs typeface="Calibri" panose="020F0502020204030204" pitchFamily="34" charset="0"/>
              </a:rPr>
              <a:t>Group work</a:t>
            </a:r>
            <a:endParaRPr lang="en-US" sz="2800" dirty="0">
              <a:solidFill>
                <a:schemeClr val="accent1">
                  <a:lumMod val="10000"/>
                </a:schemeClr>
              </a:solidFill>
              <a:latin typeface="+mj-lt"/>
              <a:cs typeface="Calibri" panose="020F0502020204030204" pitchFamily="34" charset="0"/>
            </a:endParaRPr>
          </a:p>
          <a:p>
            <a:pPr marL="0" indent="0" algn="r">
              <a:spcBef>
                <a:spcPts val="600"/>
              </a:spcBef>
              <a:spcAft>
                <a:spcPts val="600"/>
              </a:spcAft>
              <a:buClr>
                <a:schemeClr val="accent3">
                  <a:lumMod val="50000"/>
                </a:schemeClr>
              </a:buClr>
              <a:buSzPct val="110000"/>
              <a:buNone/>
            </a:pPr>
            <a:r>
              <a:rPr lang="en-US" sz="2800" dirty="0">
                <a:solidFill>
                  <a:schemeClr val="accent1">
                    <a:lumMod val="10000"/>
                  </a:schemeClr>
                </a:solidFill>
                <a:latin typeface="+mj-lt"/>
                <a:cs typeface="Calibri" panose="020F0502020204030204" pitchFamily="34" charset="0"/>
              </a:rPr>
              <a:t>Compute indicators on the size and structure of informal employment | </a:t>
            </a:r>
            <a:r>
              <a:rPr lang="en-US" sz="2800" b="1" dirty="0">
                <a:solidFill>
                  <a:schemeClr val="accent1">
                    <a:lumMod val="10000"/>
                  </a:schemeClr>
                </a:solidFill>
                <a:latin typeface="+mj-lt"/>
                <a:cs typeface="Calibri" panose="020F0502020204030204" pitchFamily="34" charset="0"/>
              </a:rPr>
              <a:t>Abelina case</a:t>
            </a:r>
            <a:endParaRPr lang="en-US" sz="3200" b="1" dirty="0">
              <a:solidFill>
                <a:schemeClr val="accent1">
                  <a:lumMod val="10000"/>
                </a:schemeClr>
              </a:solidFill>
              <a:latin typeface="+mj-lt"/>
              <a:cs typeface="Calibri" panose="020F0502020204030204" pitchFamily="34" charset="0"/>
            </a:endParaRPr>
          </a:p>
        </p:txBody>
      </p:sp>
      <p:cxnSp>
        <p:nvCxnSpPr>
          <p:cNvPr id="8" name="Straight Connector 7"/>
          <p:cNvCxnSpPr/>
          <p:nvPr/>
        </p:nvCxnSpPr>
        <p:spPr>
          <a:xfrm flipH="1">
            <a:off x="10056440" y="3088278"/>
            <a:ext cx="16278" cy="216024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Image 5">
            <a:extLst>
              <a:ext uri="{FF2B5EF4-FFF2-40B4-BE49-F238E27FC236}">
                <a16:creationId xmlns:a16="http://schemas.microsoft.com/office/drawing/2014/main" id="{A85532D6-829A-29BD-70FB-B20CF13C7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3429000"/>
            <a:ext cx="1737632" cy="1737632"/>
          </a:xfrm>
          <a:prstGeom prst="rect">
            <a:avLst/>
          </a:prstGeom>
        </p:spPr>
      </p:pic>
    </p:spTree>
    <p:extLst>
      <p:ext uri="{BB962C8B-B14F-4D97-AF65-F5344CB8AC3E}">
        <p14:creationId xmlns:p14="http://schemas.microsoft.com/office/powerpoint/2010/main" val="206829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5">
            <a:extLst>
              <a:ext uri="{FF2B5EF4-FFF2-40B4-BE49-F238E27FC236}">
                <a16:creationId xmlns:a16="http://schemas.microsoft.com/office/drawing/2014/main" id="{82EE4856-B148-4A1A-A49B-E1D10E3D5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4" y="54868"/>
            <a:ext cx="1737632" cy="1737632"/>
          </a:xfrm>
          <a:prstGeom prst="rect">
            <a:avLst/>
          </a:prstGeom>
        </p:spPr>
      </p:pic>
      <p:sp>
        <p:nvSpPr>
          <p:cNvPr id="18" name="Content Placeholder 2"/>
          <p:cNvSpPr>
            <a:spLocks noGrp="1"/>
          </p:cNvSpPr>
          <p:nvPr>
            <p:ph idx="1"/>
          </p:nvPr>
        </p:nvSpPr>
        <p:spPr>
          <a:xfrm>
            <a:off x="400318" y="1602606"/>
            <a:ext cx="5630723" cy="4962994"/>
          </a:xfrm>
          <a:noFill/>
          <a:ln>
            <a:noFill/>
          </a:ln>
        </p:spPr>
        <p:txBody>
          <a:bodyPr>
            <a:noAutofit/>
          </a:bodyPr>
          <a:lstStyle/>
          <a:p>
            <a:pPr marL="0" indent="0">
              <a:buNone/>
            </a:pPr>
            <a:r>
              <a:rPr lang="en-US" sz="2000" b="1" dirty="0">
                <a:solidFill>
                  <a:schemeClr val="tx2">
                    <a:lumMod val="60000"/>
                    <a:lumOff val="40000"/>
                  </a:schemeClr>
                </a:solidFill>
                <a:latin typeface="Calibri Light" panose="020F0302020204030204" pitchFamily="34" charset="0"/>
                <a:cs typeface="Calibri Light" panose="020F0302020204030204" pitchFamily="34" charset="0"/>
              </a:rPr>
              <a:t>Statistics on the informal economy as a basis for the definition of policies</a:t>
            </a:r>
          </a:p>
          <a:p>
            <a:pPr>
              <a:spcBef>
                <a:spcPts val="1200"/>
              </a:spcBef>
              <a:buClr>
                <a:schemeClr val="accent1">
                  <a:lumMod val="25000"/>
                </a:schemeClr>
              </a:buClr>
              <a:buFont typeface="Wingdings 2" panose="05020102010507070707" pitchFamily="18" charset="2"/>
              <a:buChar char="Ó"/>
            </a:pPr>
            <a:r>
              <a:rPr lang="en-US" sz="2000" dirty="0">
                <a:latin typeface="Calibri Light" panose="020F0302020204030204" pitchFamily="34" charset="0"/>
                <a:cs typeface="Calibri Light" panose="020F0302020204030204" pitchFamily="34" charset="0"/>
              </a:rPr>
              <a:t>In 2015, representatives from the government of Abelina and social partners had voted in </a:t>
            </a:r>
            <a:r>
              <a:rPr lang="en-US" sz="2000" dirty="0" err="1">
                <a:latin typeface="Calibri Light" panose="020F0302020204030204" pitchFamily="34" charset="0"/>
                <a:cs typeface="Calibri Light" panose="020F0302020204030204" pitchFamily="34" charset="0"/>
              </a:rPr>
              <a:t>favour</a:t>
            </a:r>
            <a:r>
              <a:rPr lang="en-US" sz="2000" dirty="0">
                <a:latin typeface="Calibri Light" panose="020F0302020204030204" pitchFamily="34" charset="0"/>
                <a:cs typeface="Calibri Light" panose="020F0302020204030204" pitchFamily="34" charset="0"/>
              </a:rPr>
              <a:t> of Recommendation 204 on the transition from the informal to the formal economy and committed themselves to facilitating this transition in Abelina. </a:t>
            </a:r>
          </a:p>
          <a:p>
            <a:pPr>
              <a:spcBef>
                <a:spcPts val="1200"/>
              </a:spcBef>
              <a:buClr>
                <a:schemeClr val="accent1">
                  <a:lumMod val="25000"/>
                </a:schemeClr>
              </a:buClr>
              <a:buFont typeface="Wingdings 2" panose="05020102010507070707" pitchFamily="18" charset="2"/>
              <a:buChar char="Ó"/>
            </a:pPr>
            <a:r>
              <a:rPr lang="en-US" sz="2000" dirty="0">
                <a:latin typeface="Calibri Light" panose="020F0302020204030204" pitchFamily="34" charset="0"/>
                <a:cs typeface="Calibri Light" panose="020F0302020204030204" pitchFamily="34" charset="0"/>
              </a:rPr>
              <a:t>The Ministry of </a:t>
            </a:r>
            <a:r>
              <a:rPr lang="en-US" sz="2000" dirty="0" err="1">
                <a:latin typeface="Calibri Light" panose="020F0302020204030204" pitchFamily="34" charset="0"/>
                <a:cs typeface="Calibri Light" panose="020F0302020204030204" pitchFamily="34" charset="0"/>
              </a:rPr>
              <a:t>Labour</a:t>
            </a:r>
            <a:r>
              <a:rPr lang="en-US" sz="2000" dirty="0">
                <a:latin typeface="Calibri Light" panose="020F0302020204030204" pitchFamily="34" charset="0"/>
                <a:cs typeface="Calibri Light" panose="020F0302020204030204" pitchFamily="34" charset="0"/>
              </a:rPr>
              <a:t> and social partners have to present some first results of the diagnostic of informality in Abelina at the Global Forum on Formalization in a month's time.</a:t>
            </a:r>
          </a:p>
          <a:p>
            <a:pPr>
              <a:spcBef>
                <a:spcPts val="1200"/>
              </a:spcBef>
              <a:buClr>
                <a:schemeClr val="accent1">
                  <a:lumMod val="25000"/>
                </a:schemeClr>
              </a:buClr>
              <a:buFont typeface="Wingdings 2" panose="05020102010507070707" pitchFamily="18" charset="2"/>
              <a:buChar char="Ó"/>
            </a:pPr>
            <a:r>
              <a:rPr lang="en-GB" sz="2000" dirty="0">
                <a:latin typeface="Calibri Light" panose="020F0302020204030204" pitchFamily="34" charset="0"/>
                <a:cs typeface="Calibri Light" panose="020F0302020204030204" pitchFamily="34" charset="0"/>
              </a:rPr>
              <a:t>David Swift and his team (you!) are responsible for the </a:t>
            </a:r>
            <a:r>
              <a:rPr lang="en-GB" sz="2000" b="1" dirty="0">
                <a:latin typeface="Calibri Light" panose="020F0302020204030204" pitchFamily="34" charset="0"/>
                <a:cs typeface="Calibri Light" panose="020F0302020204030204" pitchFamily="34" charset="0"/>
              </a:rPr>
              <a:t>quantitative overview. </a:t>
            </a:r>
            <a:endParaRPr lang="en-US" sz="2000" b="1" dirty="0">
              <a:latin typeface="Calibri Light" panose="020F0302020204030204" pitchFamily="34" charset="0"/>
              <a:cs typeface="Calibri Light" panose="020F0302020204030204" pitchFamily="34" charset="0"/>
            </a:endParaRPr>
          </a:p>
        </p:txBody>
      </p:sp>
      <p:cxnSp>
        <p:nvCxnSpPr>
          <p:cNvPr id="10" name="Elbow Connector 9"/>
          <p:cNvCxnSpPr>
            <a:cxnSpLocks/>
          </p:cNvCxnSpPr>
          <p:nvPr/>
        </p:nvCxnSpPr>
        <p:spPr>
          <a:xfrm rot="10800000" flipV="1">
            <a:off x="1819505" y="1792499"/>
            <a:ext cx="9972177" cy="4962993"/>
          </a:xfrm>
          <a:prstGeom prst="bentConnector3">
            <a:avLst>
              <a:gd name="adj1" fmla="val 57679"/>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160961" y="1825503"/>
            <a:ext cx="5911703" cy="4537198"/>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7000"/>
              </a:lnSpc>
              <a:spcBef>
                <a:spcPts val="1200"/>
              </a:spcBef>
              <a:spcAft>
                <a:spcPct val="0"/>
              </a:spcAft>
              <a:buClr>
                <a:srgbClr val="BBE0E3">
                  <a:lumMod val="25000"/>
                </a:srgbClr>
              </a:buClr>
              <a:buSzTx/>
              <a:buFont typeface="Wingdings 2" panose="05020102010507070707" pitchFamily="18" charset="2"/>
              <a:buChar char="Ó"/>
              <a:tabLst/>
              <a:defRPr/>
            </a:pPr>
            <a:r>
              <a:rPr kumimoji="0" lang="en-GB"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The Ministry of labour commissioned in parallel a study on the main drivers of informality as part of the legal and institutional frameworks. They should share shortly some preliminary elements to complete the analysis of the main indicators. </a:t>
            </a:r>
            <a:endParaRPr kumimoji="0" lang="fr-FR"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a:p>
            <a:pPr marL="342900" marR="0" lvl="0" indent="-342900" algn="l" defTabSz="914400" rtl="0" eaLnBrk="1" fontAlgn="base" latinLnBrk="0" hangingPunct="1">
              <a:lnSpc>
                <a:spcPct val="107000"/>
              </a:lnSpc>
              <a:spcBef>
                <a:spcPts val="1200"/>
              </a:spcBef>
              <a:spcAft>
                <a:spcPct val="0"/>
              </a:spcAft>
              <a:buClr>
                <a:srgbClr val="BBE0E3">
                  <a:lumMod val="25000"/>
                </a:srgbClr>
              </a:buClr>
              <a:buSzTx/>
              <a:buFont typeface="Wingdings 2" panose="05020102010507070707" pitchFamily="18" charset="2"/>
              <a:buChar char="Ó"/>
              <a:tabLst/>
              <a:defRPr/>
            </a:pPr>
            <a:r>
              <a:rPr kumimoji="0" lang="en-GB"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In relation to the </a:t>
            </a:r>
            <a:r>
              <a:rPr kumimoji="0" lang="en-GB" sz="20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quantitative part, </a:t>
            </a:r>
            <a:r>
              <a:rPr kumimoji="0" lang="en-GB"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we are counting on you for the analysis of the extent, exposure to and composition of informal employment in Abelina.</a:t>
            </a:r>
          </a:p>
          <a:p>
            <a:pPr marL="342900" marR="0" lvl="0" indent="-342900" algn="l" defTabSz="914400" rtl="0" eaLnBrk="1" fontAlgn="base" latinLnBrk="0" hangingPunct="1">
              <a:lnSpc>
                <a:spcPct val="107000"/>
              </a:lnSpc>
              <a:spcBef>
                <a:spcPts val="1200"/>
              </a:spcBef>
              <a:spcAft>
                <a:spcPct val="0"/>
              </a:spcAft>
              <a:buClr>
                <a:srgbClr val="BBE0E3">
                  <a:lumMod val="25000"/>
                </a:srgbClr>
              </a:buClr>
              <a:buSzTx/>
              <a:buFont typeface="Wingdings 2" panose="05020102010507070707" pitchFamily="18" charset="2"/>
              <a:buChar char="Ó"/>
              <a:tabLst/>
              <a:defRPr/>
            </a:pPr>
            <a:r>
              <a:rPr kumimoji="0" lang="en-GB"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You will work on the first block of indicators and David will prepare additional indicators including on working conditions. </a:t>
            </a:r>
            <a:endParaRPr kumimoji="0" lang="fr-FR"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19" name="Rectangle 2"/>
          <p:cNvSpPr>
            <a:spLocks noGrp="1" noChangeArrowheads="1"/>
          </p:cNvSpPr>
          <p:nvPr>
            <p:ph type="title"/>
          </p:nvPr>
        </p:nvSpPr>
        <p:spPr>
          <a:xfrm>
            <a:off x="2711625" y="285190"/>
            <a:ext cx="5719917" cy="926978"/>
          </a:xfrm>
        </p:spPr>
        <p:txBody>
          <a:bodyPr>
            <a:normAutofit/>
          </a:bodyPr>
          <a:lstStyle/>
          <a:p>
            <a:pPr algn="r">
              <a:spcBef>
                <a:spcPts val="300"/>
              </a:spcBef>
            </a:pPr>
            <a:r>
              <a:rPr lang="en-US" dirty="0">
                <a:solidFill>
                  <a:schemeClr val="tx2">
                    <a:lumMod val="60000"/>
                    <a:lumOff val="40000"/>
                  </a:schemeClr>
                </a:solidFill>
              </a:rPr>
              <a:t>Case study | </a:t>
            </a:r>
            <a:r>
              <a:rPr lang="en-US" b="1" dirty="0">
                <a:solidFill>
                  <a:schemeClr val="accent1">
                    <a:lumMod val="25000"/>
                  </a:schemeClr>
                </a:solidFill>
              </a:rPr>
              <a:t>Abelina</a:t>
            </a:r>
            <a:endParaRPr lang="en-GB" altLang="en-US" b="1" dirty="0">
              <a:solidFill>
                <a:schemeClr val="accent1">
                  <a:lumMod val="25000"/>
                </a:schemeClr>
              </a:solidFill>
            </a:endParaRPr>
          </a:p>
        </p:txBody>
      </p:sp>
    </p:spTree>
    <p:extLst>
      <p:ext uri="{BB962C8B-B14F-4D97-AF65-F5344CB8AC3E}">
        <p14:creationId xmlns:p14="http://schemas.microsoft.com/office/powerpoint/2010/main" val="19921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5">
            <a:extLst>
              <a:ext uri="{FF2B5EF4-FFF2-40B4-BE49-F238E27FC236}">
                <a16:creationId xmlns:a16="http://schemas.microsoft.com/office/drawing/2014/main" id="{82EE4856-B148-4A1A-A49B-E1D10E3D5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776" y="0"/>
            <a:ext cx="1737632" cy="1737632"/>
          </a:xfrm>
          <a:prstGeom prst="rect">
            <a:avLst/>
          </a:prstGeom>
        </p:spPr>
      </p:pic>
      <p:sp>
        <p:nvSpPr>
          <p:cNvPr id="18" name="Content Placeholder 2"/>
          <p:cNvSpPr>
            <a:spLocks noGrp="1"/>
          </p:cNvSpPr>
          <p:nvPr>
            <p:ph idx="1"/>
          </p:nvPr>
        </p:nvSpPr>
        <p:spPr>
          <a:xfrm>
            <a:off x="278856" y="2105578"/>
            <a:ext cx="2736304" cy="3238821"/>
          </a:xfrm>
          <a:noFill/>
          <a:ln>
            <a:noFill/>
          </a:ln>
        </p:spPr>
        <p:txBody>
          <a:bodyPr>
            <a:noAutofit/>
          </a:bodyPr>
          <a:lstStyle/>
          <a:p>
            <a:pPr marL="0" indent="0">
              <a:spcBef>
                <a:spcPts val="1200"/>
              </a:spcBef>
              <a:buClr>
                <a:schemeClr val="accent1">
                  <a:lumMod val="25000"/>
                </a:schemeClr>
              </a:buClr>
              <a:buNone/>
            </a:pPr>
            <a:r>
              <a:rPr lang="en-US" sz="4000" b="1" dirty="0">
                <a:solidFill>
                  <a:srgbClr val="FF0000"/>
                </a:solidFill>
                <a:latin typeface="Calibri Light" panose="020F0302020204030204" pitchFamily="34" charset="0"/>
                <a:cs typeface="Calibri Light" panose="020F0302020204030204" pitchFamily="34" charset="0"/>
              </a:rPr>
              <a:t>@ </a:t>
            </a:r>
            <a:br>
              <a:rPr lang="en-US" sz="4000" b="1" dirty="0">
                <a:solidFill>
                  <a:schemeClr val="accent1">
                    <a:lumMod val="25000"/>
                  </a:schemeClr>
                </a:solidFill>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You received the following email with an excel file attached with the main data on informal employment and informal sector in Abelina but also for a set of other countries for comparison. </a:t>
            </a:r>
          </a:p>
        </p:txBody>
      </p:sp>
      <p:cxnSp>
        <p:nvCxnSpPr>
          <p:cNvPr id="10" name="Elbow Connector 9"/>
          <p:cNvCxnSpPr>
            <a:cxnSpLocks/>
          </p:cNvCxnSpPr>
          <p:nvPr/>
        </p:nvCxnSpPr>
        <p:spPr>
          <a:xfrm rot="10800000" flipV="1">
            <a:off x="1819504" y="1212168"/>
            <a:ext cx="8725488" cy="5543325"/>
          </a:xfrm>
          <a:prstGeom prst="bentConnector3">
            <a:avLst>
              <a:gd name="adj1" fmla="val 83331"/>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3474294" y="1446117"/>
            <a:ext cx="8438850" cy="5126693"/>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7000"/>
              </a:lnSpc>
              <a:spcBef>
                <a:spcPts val="600"/>
              </a:spcBef>
              <a:spcAft>
                <a:spcPct val="0"/>
              </a:spcAft>
              <a:buClr>
                <a:srgbClr val="BBE0E3">
                  <a:lumMod val="25000"/>
                </a:srgbClr>
              </a:buClr>
              <a:buSzTx/>
              <a:buFont typeface="Arial" panose="020B0604020202020204" pitchFamily="34" charset="0"/>
              <a:buNone/>
              <a:tabLst/>
              <a:defRPr/>
            </a:pPr>
            <a:r>
              <a:rPr kumimoji="0" lang="en-US" sz="2000" b="0" u="none" strike="noStrike" kern="1200" cap="none" spc="0" normalizeH="0" baseline="0" noProof="0" dirty="0">
                <a:ln>
                  <a:noFill/>
                </a:ln>
                <a:solidFill>
                  <a:srgbClr val="002060"/>
                </a:solidFill>
                <a:effectLst/>
                <a:uLnTx/>
                <a:uFillTx/>
                <a:latin typeface="Gadugi" panose="020B0502040204020203" pitchFamily="34" charset="0"/>
                <a:ea typeface="Gadugi" panose="020B0502040204020203" pitchFamily="34" charset="0"/>
                <a:cs typeface="Calibri Light" panose="020F0302020204030204" pitchFamily="34" charset="0"/>
              </a:rPr>
              <a:t>Dear all </a:t>
            </a:r>
          </a:p>
          <a:p>
            <a:pPr marL="0" marR="0" lvl="0" indent="0" algn="l" defTabSz="914400" rtl="0" eaLnBrk="1" fontAlgn="base" latinLnBrk="0" hangingPunct="1">
              <a:lnSpc>
                <a:spcPct val="107000"/>
              </a:lnSpc>
              <a:spcBef>
                <a:spcPts val="600"/>
              </a:spcBef>
              <a:spcAft>
                <a:spcPct val="0"/>
              </a:spcAft>
              <a:buClr>
                <a:srgbClr val="BBE0E3">
                  <a:lumMod val="25000"/>
                </a:srgbClr>
              </a:buClr>
              <a:buSzTx/>
              <a:buFont typeface="Arial" panose="020B0604020202020204" pitchFamily="34" charset="0"/>
              <a:buNone/>
              <a:tabLst/>
              <a:defRPr/>
            </a:pPr>
            <a:r>
              <a:rPr kumimoji="0" lang="en-US" sz="2000" b="0" u="none" strike="noStrike" kern="1200" cap="none" spc="0" normalizeH="0" baseline="0" noProof="0" dirty="0">
                <a:ln>
                  <a:noFill/>
                </a:ln>
                <a:solidFill>
                  <a:srgbClr val="002060"/>
                </a:solidFill>
                <a:effectLst/>
                <a:uLnTx/>
                <a:uFillTx/>
                <a:latin typeface="Gadugi" panose="020B0502040204020203" pitchFamily="34" charset="0"/>
                <a:ea typeface="Gadugi" panose="020B0502040204020203" pitchFamily="34" charset="0"/>
                <a:cs typeface="Calibri Light" panose="020F0302020204030204" pitchFamily="34" charset="0"/>
              </a:rPr>
              <a:t>I´m expected to prepare for early next week  the quantitative component of what will be the first diagnostic of informality in Abelina. This is a request from the Government representatives and social partners who will be participating to the Global Forum on formalization in a month's time. </a:t>
            </a:r>
          </a:p>
          <a:p>
            <a:pPr marL="0" marR="0" lvl="0" indent="0" algn="l" defTabSz="914400" rtl="0" eaLnBrk="1" fontAlgn="base" latinLnBrk="0" hangingPunct="1">
              <a:lnSpc>
                <a:spcPct val="107000"/>
              </a:lnSpc>
              <a:spcBef>
                <a:spcPts val="600"/>
              </a:spcBef>
              <a:spcAft>
                <a:spcPct val="0"/>
              </a:spcAft>
              <a:buClr>
                <a:srgbClr val="BBE0E3">
                  <a:lumMod val="25000"/>
                </a:srgbClr>
              </a:buClr>
              <a:buSzTx/>
              <a:buFont typeface="Arial" panose="020B0604020202020204" pitchFamily="34" charset="0"/>
              <a:buNone/>
              <a:tabLst/>
              <a:defRPr/>
            </a:pPr>
            <a:r>
              <a:rPr kumimoji="0" lang="en-US" sz="2000" b="0" u="none" strike="noStrike" kern="1200" cap="none" spc="0" normalizeH="0" baseline="0" noProof="0" dirty="0">
                <a:ln>
                  <a:noFill/>
                </a:ln>
                <a:solidFill>
                  <a:srgbClr val="002060"/>
                </a:solidFill>
                <a:effectLst/>
                <a:uLnTx/>
                <a:uFillTx/>
                <a:latin typeface="Gadugi" panose="020B0502040204020203" pitchFamily="34" charset="0"/>
                <a:ea typeface="Gadugi" panose="020B0502040204020203" pitchFamily="34" charset="0"/>
                <a:cs typeface="Calibri Light" panose="020F0302020204030204" pitchFamily="34" charset="0"/>
              </a:rPr>
              <a:t>I have prepared an excel file (attached) with basic data for Abelina following our definition of informal employment and informal sector. </a:t>
            </a:r>
          </a:p>
          <a:p>
            <a:pPr marL="0" marR="0" lvl="0" indent="0" algn="l" defTabSz="914400" rtl="0" eaLnBrk="1" fontAlgn="base" latinLnBrk="0" hangingPunct="1">
              <a:lnSpc>
                <a:spcPct val="107000"/>
              </a:lnSpc>
              <a:spcBef>
                <a:spcPts val="600"/>
              </a:spcBef>
              <a:spcAft>
                <a:spcPct val="0"/>
              </a:spcAft>
              <a:buClr>
                <a:srgbClr val="BBE0E3">
                  <a:lumMod val="25000"/>
                </a:srgbClr>
              </a:buClr>
              <a:buSzTx/>
              <a:buFont typeface="Arial" panose="020B0604020202020204" pitchFamily="34" charset="0"/>
              <a:buNone/>
              <a:tabLst/>
              <a:defRPr/>
            </a:pPr>
            <a:r>
              <a:rPr kumimoji="0" lang="en-US" sz="2000" b="0" u="none" strike="noStrike" kern="1200" cap="none" spc="0" normalizeH="0" baseline="0" noProof="0" dirty="0">
                <a:ln>
                  <a:noFill/>
                </a:ln>
                <a:solidFill>
                  <a:srgbClr val="002060"/>
                </a:solidFill>
                <a:effectLst/>
                <a:uLnTx/>
                <a:uFillTx/>
                <a:latin typeface="Gadugi" panose="020B0502040204020203" pitchFamily="34" charset="0"/>
                <a:ea typeface="Gadugi" panose="020B0502040204020203" pitchFamily="34" charset="0"/>
                <a:cs typeface="Calibri Light" panose="020F0302020204030204" pitchFamily="34" charset="0"/>
              </a:rPr>
              <a:t>I would very much like you all to prepare some of the key indicators on the size and the structure of informal employment in </a:t>
            </a:r>
            <a:r>
              <a:rPr kumimoji="0" lang="en-US" sz="2000" b="1" u="none" strike="noStrike" kern="1200" cap="none" spc="0" normalizeH="0" baseline="0" noProof="0" dirty="0">
                <a:ln>
                  <a:noFill/>
                </a:ln>
                <a:solidFill>
                  <a:srgbClr val="002060"/>
                </a:solidFill>
                <a:effectLst/>
                <a:uLnTx/>
                <a:uFillTx/>
                <a:latin typeface="Gadugi" panose="020B0502040204020203" pitchFamily="34" charset="0"/>
                <a:ea typeface="Gadugi" panose="020B0502040204020203" pitchFamily="34" charset="0"/>
                <a:cs typeface="Calibri Light" panose="020F0302020204030204" pitchFamily="34" charset="0"/>
              </a:rPr>
              <a:t>Abelina</a:t>
            </a:r>
            <a:r>
              <a:rPr kumimoji="0" lang="en-US" sz="2000" b="0" u="none" strike="noStrike" kern="1200" cap="none" spc="0" normalizeH="0" baseline="0" noProof="0" dirty="0">
                <a:ln>
                  <a:noFill/>
                </a:ln>
                <a:solidFill>
                  <a:srgbClr val="002060"/>
                </a:solidFill>
                <a:effectLst/>
                <a:uLnTx/>
                <a:uFillTx/>
                <a:latin typeface="Gadugi" panose="020B0502040204020203" pitchFamily="34" charset="0"/>
                <a:ea typeface="Gadugi" panose="020B0502040204020203" pitchFamily="34" charset="0"/>
                <a:cs typeface="Calibri Light" panose="020F0302020204030204" pitchFamily="34" charset="0"/>
              </a:rPr>
              <a:t>. </a:t>
            </a:r>
          </a:p>
          <a:p>
            <a:pPr marL="0" marR="0" lvl="0" indent="0" algn="l" defTabSz="914400" rtl="0" eaLnBrk="1" fontAlgn="base" latinLnBrk="0" hangingPunct="1">
              <a:lnSpc>
                <a:spcPct val="107000"/>
              </a:lnSpc>
              <a:spcBef>
                <a:spcPts val="600"/>
              </a:spcBef>
              <a:spcAft>
                <a:spcPct val="0"/>
              </a:spcAft>
              <a:buClr>
                <a:srgbClr val="BBE0E3">
                  <a:lumMod val="25000"/>
                </a:srgbClr>
              </a:buClr>
              <a:buSzTx/>
              <a:buFont typeface="Arial" panose="020B0604020202020204" pitchFamily="34" charset="0"/>
              <a:buNone/>
              <a:tabLst/>
              <a:defRPr/>
            </a:pPr>
            <a:r>
              <a:rPr kumimoji="0" lang="en-US" sz="2000" b="0" u="none" strike="noStrike" kern="1200" cap="none" spc="0" normalizeH="0" baseline="0" noProof="0" dirty="0">
                <a:ln>
                  <a:noFill/>
                </a:ln>
                <a:solidFill>
                  <a:srgbClr val="002060"/>
                </a:solidFill>
                <a:effectLst/>
                <a:uLnTx/>
                <a:uFillTx/>
                <a:latin typeface="Gadugi" panose="020B0502040204020203" pitchFamily="34" charset="0"/>
                <a:ea typeface="Gadugi" panose="020B0502040204020203" pitchFamily="34" charset="0"/>
                <a:cs typeface="Calibri Light" panose="020F0302020204030204" pitchFamily="34" charset="0"/>
              </a:rPr>
              <a:t>Explanations and detailed questions are provided in the file but if you have any question, please contact me or Florence, my assistant.</a:t>
            </a:r>
          </a:p>
          <a:p>
            <a:pPr marL="0" marR="0" lvl="0" indent="0" algn="l" defTabSz="914400" rtl="0" eaLnBrk="1" fontAlgn="base" latinLnBrk="0" hangingPunct="1">
              <a:lnSpc>
                <a:spcPct val="107000"/>
              </a:lnSpc>
              <a:spcBef>
                <a:spcPts val="600"/>
              </a:spcBef>
              <a:spcAft>
                <a:spcPct val="0"/>
              </a:spcAft>
              <a:buClr>
                <a:srgbClr val="BBE0E3">
                  <a:lumMod val="25000"/>
                </a:srgbClr>
              </a:buClr>
              <a:buSzTx/>
              <a:buFont typeface="Arial" panose="020B0604020202020204" pitchFamily="34" charset="0"/>
              <a:buNone/>
              <a:tabLst/>
              <a:defRPr/>
            </a:pPr>
            <a:r>
              <a:rPr kumimoji="0" lang="en-US" sz="2000" b="0" u="none" strike="noStrike" kern="1200" cap="none" spc="0" normalizeH="0" baseline="0" noProof="0" dirty="0">
                <a:ln>
                  <a:noFill/>
                </a:ln>
                <a:solidFill>
                  <a:srgbClr val="002060"/>
                </a:solidFill>
                <a:effectLst/>
                <a:uLnTx/>
                <a:uFillTx/>
                <a:latin typeface="Gadugi" panose="020B0502040204020203" pitchFamily="34" charset="0"/>
                <a:ea typeface="Gadugi" panose="020B0502040204020203" pitchFamily="34" charset="0"/>
                <a:cs typeface="Calibri Light" panose="020F0302020204030204" pitchFamily="34" charset="0"/>
              </a:rPr>
              <a:t>Best regards</a:t>
            </a:r>
          </a:p>
          <a:p>
            <a:pPr marL="0" marR="0" lvl="0" indent="0" algn="l" defTabSz="914400" rtl="0" eaLnBrk="1" fontAlgn="base" latinLnBrk="0" hangingPunct="1">
              <a:lnSpc>
                <a:spcPct val="107000"/>
              </a:lnSpc>
              <a:spcBef>
                <a:spcPts val="600"/>
              </a:spcBef>
              <a:spcAft>
                <a:spcPct val="0"/>
              </a:spcAft>
              <a:buClr>
                <a:srgbClr val="BBE0E3">
                  <a:lumMod val="25000"/>
                </a:srgbClr>
              </a:buClr>
              <a:buSzTx/>
              <a:buFont typeface="Arial" panose="020B0604020202020204" pitchFamily="34" charset="0"/>
              <a:buNone/>
              <a:tabLst/>
              <a:defRPr/>
            </a:pPr>
            <a:r>
              <a:rPr kumimoji="0" lang="en-US" sz="2000" b="0" i="1" u="none" strike="noStrike" kern="1200" cap="none" spc="0" normalizeH="0" baseline="0" noProof="0" dirty="0">
                <a:ln>
                  <a:noFill/>
                </a:ln>
                <a:solidFill>
                  <a:srgbClr val="166E9A"/>
                </a:solidFill>
                <a:effectLst/>
                <a:uLnTx/>
                <a:uFillTx/>
                <a:latin typeface="Lucida Handwriting" panose="03010101010101010101" pitchFamily="66" charset="0"/>
                <a:ea typeface="Gadugi" panose="020B0502040204020203" pitchFamily="34" charset="0"/>
                <a:cs typeface="Calibri Light" panose="020F0302020204030204" pitchFamily="34" charset="0"/>
              </a:rPr>
              <a:t>David Swift</a:t>
            </a:r>
          </a:p>
        </p:txBody>
      </p:sp>
      <p:sp>
        <p:nvSpPr>
          <p:cNvPr id="19" name="Rectangle 2"/>
          <p:cNvSpPr>
            <a:spLocks noGrp="1" noChangeArrowheads="1"/>
          </p:cNvSpPr>
          <p:nvPr>
            <p:ph type="title"/>
          </p:nvPr>
        </p:nvSpPr>
        <p:spPr>
          <a:xfrm>
            <a:off x="2711625" y="285190"/>
            <a:ext cx="5719917" cy="926978"/>
          </a:xfrm>
        </p:spPr>
        <p:txBody>
          <a:bodyPr>
            <a:normAutofit/>
          </a:bodyPr>
          <a:lstStyle/>
          <a:p>
            <a:pPr algn="r">
              <a:spcBef>
                <a:spcPts val="300"/>
              </a:spcBef>
            </a:pPr>
            <a:r>
              <a:rPr lang="en-US" dirty="0">
                <a:solidFill>
                  <a:schemeClr val="tx2">
                    <a:lumMod val="60000"/>
                    <a:lumOff val="40000"/>
                  </a:schemeClr>
                </a:solidFill>
              </a:rPr>
              <a:t>Case study | </a:t>
            </a:r>
            <a:r>
              <a:rPr lang="en-US" b="1" dirty="0">
                <a:solidFill>
                  <a:schemeClr val="accent1">
                    <a:lumMod val="25000"/>
                  </a:schemeClr>
                </a:solidFill>
              </a:rPr>
              <a:t>Abelina</a:t>
            </a:r>
            <a:endParaRPr lang="en-GB" altLang="en-US" b="1" dirty="0">
              <a:solidFill>
                <a:schemeClr val="accent1">
                  <a:lumMod val="25000"/>
                </a:schemeClr>
              </a:solidFill>
            </a:endParaRPr>
          </a:p>
        </p:txBody>
      </p:sp>
    </p:spTree>
    <p:extLst>
      <p:ext uri="{BB962C8B-B14F-4D97-AF65-F5344CB8AC3E}">
        <p14:creationId xmlns:p14="http://schemas.microsoft.com/office/powerpoint/2010/main" val="3262274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218" y="260648"/>
            <a:ext cx="7662765" cy="936104"/>
          </a:xfrm>
        </p:spPr>
        <p:txBody>
          <a:bodyPr>
            <a:noAutofit/>
          </a:bodyPr>
          <a:lstStyle/>
          <a:p>
            <a:pPr algn="r"/>
            <a:r>
              <a:rPr lang="en-GB" sz="2400" b="1" dirty="0">
                <a:solidFill>
                  <a:schemeClr val="tx1">
                    <a:lumMod val="85000"/>
                    <a:lumOff val="15000"/>
                  </a:schemeClr>
                </a:solidFill>
                <a:cs typeface="Calibri" panose="020F0502020204030204" pitchFamily="34" charset="0"/>
              </a:rPr>
              <a:t>Group work: </a:t>
            </a:r>
            <a:r>
              <a:rPr lang="en-GB" sz="2400" dirty="0">
                <a:solidFill>
                  <a:schemeClr val="tx1">
                    <a:lumMod val="85000"/>
                    <a:lumOff val="15000"/>
                  </a:schemeClr>
                </a:solidFill>
                <a:cs typeface="Calibri" panose="020F0502020204030204" pitchFamily="34" charset="0"/>
              </a:rPr>
              <a:t>Extent, composition of &amp; exposure to informal employment in </a:t>
            </a:r>
            <a:r>
              <a:rPr lang="en-GB" sz="2400" b="1" dirty="0">
                <a:solidFill>
                  <a:schemeClr val="accent1">
                    <a:lumMod val="25000"/>
                  </a:schemeClr>
                </a:solidFill>
                <a:cs typeface="Calibri" panose="020F0502020204030204" pitchFamily="34" charset="0"/>
              </a:rPr>
              <a:t>Abelina</a:t>
            </a:r>
            <a:r>
              <a:rPr lang="en-GB" sz="2400" dirty="0">
                <a:solidFill>
                  <a:schemeClr val="tx1">
                    <a:lumMod val="85000"/>
                    <a:lumOff val="15000"/>
                  </a:schemeClr>
                </a:solidFill>
                <a:cs typeface="Calibri" panose="020F0502020204030204" pitchFamily="34" charset="0"/>
              </a:rPr>
              <a:t> </a:t>
            </a:r>
            <a:endParaRPr lang="en-US" sz="2400" dirty="0">
              <a:solidFill>
                <a:schemeClr val="tx1">
                  <a:lumMod val="85000"/>
                  <a:lumOff val="15000"/>
                </a:schemeClr>
              </a:solidFill>
              <a:cs typeface="Calibri" panose="020F0502020204030204" pitchFamily="34" charset="0"/>
            </a:endParaRPr>
          </a:p>
        </p:txBody>
      </p:sp>
      <p:sp>
        <p:nvSpPr>
          <p:cNvPr id="18" name="Content Placeholder 2"/>
          <p:cNvSpPr>
            <a:spLocks noGrp="1"/>
          </p:cNvSpPr>
          <p:nvPr>
            <p:ph idx="1"/>
          </p:nvPr>
        </p:nvSpPr>
        <p:spPr>
          <a:xfrm>
            <a:off x="1775520" y="1412776"/>
            <a:ext cx="9793087" cy="5040560"/>
          </a:xfrm>
          <a:solidFill>
            <a:schemeClr val="bg1"/>
          </a:solidFill>
          <a:ln>
            <a:solidFill>
              <a:schemeClr val="bg1"/>
            </a:solidFill>
          </a:ln>
        </p:spPr>
        <p:txBody>
          <a:bodyPr>
            <a:noAutofit/>
          </a:bodyPr>
          <a:lstStyle/>
          <a:p>
            <a:pPr marL="0" indent="0">
              <a:spcBef>
                <a:spcPts val="450"/>
              </a:spcBef>
              <a:buNone/>
            </a:pPr>
            <a:r>
              <a:rPr lang="en-US" sz="2000" b="1" dirty="0">
                <a:solidFill>
                  <a:schemeClr val="tx1">
                    <a:lumMod val="85000"/>
                    <a:lumOff val="15000"/>
                  </a:schemeClr>
                </a:solidFill>
                <a:latin typeface="Calibri" panose="020F0502020204030204" pitchFamily="34" charset="0"/>
                <a:cs typeface="Calibri" panose="020F0502020204030204" pitchFamily="34" charset="0"/>
              </a:rPr>
              <a:t>Main indicators on the size and structure of informal employment</a:t>
            </a:r>
          </a:p>
          <a:p>
            <a:pPr marL="0" indent="0">
              <a:spcBef>
                <a:spcPts val="450"/>
              </a:spcBef>
              <a:buNone/>
            </a:pPr>
            <a:endParaRPr lang="en-US" sz="1400" b="1" dirty="0">
              <a:solidFill>
                <a:schemeClr val="tx2">
                  <a:lumMod val="60000"/>
                  <a:lumOff val="40000"/>
                </a:schemeClr>
              </a:solidFill>
              <a:latin typeface="Calibri" panose="020F0502020204030204" pitchFamily="34" charset="0"/>
              <a:cs typeface="Calibri" panose="020F0502020204030204" pitchFamily="34" charset="0"/>
            </a:endParaRPr>
          </a:p>
          <a:p>
            <a:pPr>
              <a:spcBef>
                <a:spcPts val="450"/>
              </a:spcBef>
              <a:buClr>
                <a:srgbClr val="C00000"/>
              </a:buClr>
              <a:buFont typeface="Wingdings 2" panose="05020102010507070707" pitchFamily="18" charset="2"/>
              <a:buChar char="Ò"/>
            </a:pPr>
            <a:r>
              <a:rPr lang="en-GB" sz="2000" dirty="0">
                <a:latin typeface="Calibri" panose="020F0502020204030204" pitchFamily="34" charset="0"/>
                <a:cs typeface="Calibri" panose="020F0502020204030204" pitchFamily="34" charset="0"/>
              </a:rPr>
              <a:t>Open the excel file called ‘Session 3.1 - Indicators Group Work (without solutions)’</a:t>
            </a:r>
          </a:p>
          <a:p>
            <a:pPr lvl="1">
              <a:spcBef>
                <a:spcPts val="450"/>
              </a:spcBef>
              <a:buClr>
                <a:schemeClr val="tx1">
                  <a:lumMod val="75000"/>
                  <a:lumOff val="25000"/>
                </a:schemeClr>
              </a:buClr>
              <a:buFont typeface="Wingdings 2" panose="05020102010507070707" pitchFamily="18" charset="2"/>
              <a:buChar char=""/>
            </a:pPr>
            <a:r>
              <a:rPr lang="en-GB" sz="1800" dirty="0">
                <a:latin typeface="Calibri" panose="020F0502020204030204" pitchFamily="34" charset="0"/>
                <a:cs typeface="Calibri" panose="020F0502020204030204" pitchFamily="34" charset="0"/>
              </a:rPr>
              <a:t>Guidance and questions: “3.1 - </a:t>
            </a:r>
            <a:r>
              <a:rPr lang="en-GB" sz="1800" dirty="0" err="1">
                <a:latin typeface="Calibri" panose="020F0502020204030204" pitchFamily="34" charset="0"/>
                <a:cs typeface="Calibri" panose="020F0502020204030204" pitchFamily="34" charset="0"/>
              </a:rPr>
              <a:t>GroupWork</a:t>
            </a:r>
            <a:r>
              <a:rPr lang="en-GB" sz="1800" dirty="0">
                <a:latin typeface="Calibri" panose="020F0502020204030204" pitchFamily="34" charset="0"/>
                <a:cs typeface="Calibri" panose="020F0502020204030204" pitchFamily="34" charset="0"/>
              </a:rPr>
              <a:t>”</a:t>
            </a:r>
          </a:p>
          <a:p>
            <a:pPr lvl="1">
              <a:spcBef>
                <a:spcPts val="450"/>
              </a:spcBef>
              <a:buClr>
                <a:schemeClr val="tx1">
                  <a:lumMod val="75000"/>
                  <a:lumOff val="25000"/>
                </a:schemeClr>
              </a:buClr>
              <a:buFont typeface="Wingdings 2" panose="05020102010507070707" pitchFamily="18" charset="2"/>
              <a:buChar char=""/>
            </a:pPr>
            <a:r>
              <a:rPr lang="en-GB" sz="1800" dirty="0">
                <a:latin typeface="Calibri" panose="020F0502020204030204" pitchFamily="34" charset="0"/>
                <a:cs typeface="Calibri" panose="020F0502020204030204" pitchFamily="34" charset="0"/>
              </a:rPr>
              <a:t>1 data sheet : DATA ALL (Protected sheet)</a:t>
            </a:r>
          </a:p>
          <a:p>
            <a:pPr lvl="2">
              <a:spcBef>
                <a:spcPts val="450"/>
              </a:spcBef>
              <a:buClr>
                <a:schemeClr val="tx1">
                  <a:lumMod val="75000"/>
                  <a:lumOff val="25000"/>
                </a:schemeClr>
              </a:buClr>
              <a:buFont typeface="Wingdings" panose="05000000000000000000" pitchFamily="2" charset="2"/>
              <a:buChar char="§"/>
            </a:pPr>
            <a:r>
              <a:rPr lang="en-GB" sz="1800" dirty="0">
                <a:latin typeface="Calibri" panose="020F0502020204030204" pitchFamily="34" charset="0"/>
                <a:cs typeface="Calibri" panose="020F0502020204030204" pitchFamily="34" charset="0"/>
              </a:rPr>
              <a:t>Data from Abelina and other countries for comparison</a:t>
            </a:r>
          </a:p>
          <a:p>
            <a:pPr lvl="1">
              <a:spcBef>
                <a:spcPts val="450"/>
              </a:spcBef>
              <a:buClr>
                <a:schemeClr val="tx1">
                  <a:lumMod val="75000"/>
                  <a:lumOff val="25000"/>
                </a:schemeClr>
              </a:buClr>
              <a:buFont typeface="Wingdings 2" panose="05020102010507070707" pitchFamily="18" charset="2"/>
              <a:buChar char=""/>
            </a:pPr>
            <a:r>
              <a:rPr lang="en-GB" sz="1800" dirty="0">
                <a:latin typeface="Calibri" panose="020F0502020204030204" pitchFamily="34" charset="0"/>
                <a:cs typeface="Calibri" panose="020F0502020204030204" pitchFamily="34" charset="0"/>
              </a:rPr>
              <a:t>3 blue sheets to be used to calculate indicators (using data from DATA ALL) </a:t>
            </a:r>
          </a:p>
          <a:p>
            <a:pPr lvl="2">
              <a:spcBef>
                <a:spcPts val="450"/>
              </a:spcBef>
              <a:buClr>
                <a:schemeClr val="tx1">
                  <a:lumMod val="75000"/>
                  <a:lumOff val="25000"/>
                </a:schemeClr>
              </a:buClr>
              <a:buFont typeface="Wingdings" panose="05000000000000000000" pitchFamily="2" charset="2"/>
              <a:buChar char="§"/>
            </a:pPr>
            <a:r>
              <a:rPr lang="en-GB" sz="1800" dirty="0">
                <a:latin typeface="Calibri" panose="020F0502020204030204" pitchFamily="34" charset="0"/>
                <a:cs typeface="Calibri" panose="020F0502020204030204" pitchFamily="34" charset="0"/>
              </a:rPr>
              <a:t>QUESTIONS 1-2</a:t>
            </a:r>
          </a:p>
          <a:p>
            <a:pPr lvl="2">
              <a:spcBef>
                <a:spcPts val="450"/>
              </a:spcBef>
              <a:buClr>
                <a:schemeClr val="tx1">
                  <a:lumMod val="75000"/>
                  <a:lumOff val="25000"/>
                </a:schemeClr>
              </a:buClr>
              <a:buFont typeface="Wingdings" panose="05000000000000000000" pitchFamily="2" charset="2"/>
              <a:buChar char="§"/>
            </a:pPr>
            <a:r>
              <a:rPr lang="en-GB" sz="1800" dirty="0">
                <a:latin typeface="Calibri" panose="020F0502020204030204" pitchFamily="34" charset="0"/>
                <a:cs typeface="Calibri" panose="020F0502020204030204" pitchFamily="34" charset="0"/>
              </a:rPr>
              <a:t>QUESTION 3</a:t>
            </a:r>
          </a:p>
          <a:p>
            <a:pPr lvl="2">
              <a:spcBef>
                <a:spcPts val="450"/>
              </a:spcBef>
              <a:buClr>
                <a:schemeClr val="tx1">
                  <a:lumMod val="75000"/>
                  <a:lumOff val="25000"/>
                </a:schemeClr>
              </a:buClr>
              <a:buFont typeface="Wingdings" panose="05000000000000000000" pitchFamily="2" charset="2"/>
              <a:buChar char="§"/>
            </a:pPr>
            <a:r>
              <a:rPr lang="en-GB" sz="1800" dirty="0">
                <a:latin typeface="Calibri" panose="020F0502020204030204" pitchFamily="34" charset="0"/>
                <a:cs typeface="Calibri" panose="020F0502020204030204" pitchFamily="34" charset="0"/>
              </a:rPr>
              <a:t>QUESTION 4</a:t>
            </a:r>
          </a:p>
          <a:p>
            <a:pPr lvl="1">
              <a:spcBef>
                <a:spcPts val="450"/>
              </a:spcBef>
              <a:buClr>
                <a:schemeClr val="tx1">
                  <a:lumMod val="75000"/>
                  <a:lumOff val="25000"/>
                </a:schemeClr>
              </a:buClr>
              <a:buFont typeface="Wingdings 2" panose="05020102010507070707" pitchFamily="18" charset="2"/>
              <a:buChar char=""/>
            </a:pPr>
            <a:r>
              <a:rPr lang="en-GB" sz="1800" dirty="0">
                <a:latin typeface="Calibri" panose="020F0502020204030204" pitchFamily="34" charset="0"/>
                <a:cs typeface="Calibri" panose="020F0502020204030204" pitchFamily="34" charset="0"/>
              </a:rPr>
              <a:t>3 Green sheets with graphs and indicators updated automatically (Protected sheets) </a:t>
            </a:r>
          </a:p>
          <a:p>
            <a:pPr lvl="2">
              <a:spcBef>
                <a:spcPts val="450"/>
              </a:spcBef>
              <a:buClr>
                <a:schemeClr val="tx1">
                  <a:lumMod val="75000"/>
                  <a:lumOff val="25000"/>
                </a:schemeClr>
              </a:buClr>
              <a:buFont typeface="Wingdings" panose="05000000000000000000" pitchFamily="2" charset="2"/>
              <a:buChar char="§"/>
            </a:pPr>
            <a:r>
              <a:rPr lang="en-GB" sz="1800" dirty="0">
                <a:latin typeface="Calibri" panose="020F0502020204030204" pitchFamily="34" charset="0"/>
                <a:cs typeface="Calibri" panose="020F0502020204030204" pitchFamily="34" charset="0"/>
              </a:rPr>
              <a:t>Graphs % informal employment</a:t>
            </a:r>
          </a:p>
          <a:p>
            <a:pPr lvl="2">
              <a:spcBef>
                <a:spcPts val="450"/>
              </a:spcBef>
              <a:buClr>
                <a:schemeClr val="tx1">
                  <a:lumMod val="75000"/>
                  <a:lumOff val="25000"/>
                </a:schemeClr>
              </a:buClr>
              <a:buFont typeface="Wingdings" panose="05000000000000000000" pitchFamily="2" charset="2"/>
              <a:buChar char="§"/>
            </a:pPr>
            <a:r>
              <a:rPr lang="en-GB" sz="1800" dirty="0">
                <a:latin typeface="Calibri" panose="020F0502020204030204" pitchFamily="34" charset="0"/>
                <a:cs typeface="Calibri" panose="020F0502020204030204" pitchFamily="34" charset="0"/>
              </a:rPr>
              <a:t>Graphs Gender dimension</a:t>
            </a:r>
          </a:p>
          <a:p>
            <a:pPr lvl="2">
              <a:spcBef>
                <a:spcPts val="450"/>
              </a:spcBef>
              <a:buClr>
                <a:schemeClr val="tx1">
                  <a:lumMod val="75000"/>
                  <a:lumOff val="25000"/>
                </a:schemeClr>
              </a:buClr>
              <a:buFont typeface="Wingdings" panose="05000000000000000000" pitchFamily="2" charset="2"/>
              <a:buChar char="§"/>
            </a:pPr>
            <a:r>
              <a:rPr lang="en-GB" sz="1800" dirty="0">
                <a:latin typeface="Calibri" panose="020F0502020204030204" pitchFamily="34" charset="0"/>
                <a:cs typeface="Calibri" panose="020F0502020204030204" pitchFamily="34" charset="0"/>
              </a:rPr>
              <a:t>Graphs Composition informal</a:t>
            </a:r>
          </a:p>
          <a:p>
            <a:pPr marL="0" indent="0">
              <a:spcBef>
                <a:spcPts val="450"/>
              </a:spcBef>
              <a:buClr>
                <a:schemeClr val="tx2">
                  <a:lumMod val="60000"/>
                  <a:lumOff val="40000"/>
                </a:schemeClr>
              </a:buClr>
              <a:buNone/>
            </a:pPr>
            <a:endParaRPr lang="en-GB" sz="1400" dirty="0">
              <a:latin typeface="Calibri" panose="020F0502020204030204" pitchFamily="34" charset="0"/>
              <a:cs typeface="Calibri" panose="020F0502020204030204" pitchFamily="34" charset="0"/>
            </a:endParaRPr>
          </a:p>
          <a:p>
            <a:pPr marL="342900" lvl="1" indent="0">
              <a:spcBef>
                <a:spcPts val="450"/>
              </a:spcBef>
              <a:buClr>
                <a:schemeClr val="tx2">
                  <a:lumMod val="60000"/>
                  <a:lumOff val="40000"/>
                </a:schemeClr>
              </a:buClr>
              <a:buNone/>
            </a:pP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3084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025" y="260648"/>
            <a:ext cx="7753739" cy="972816"/>
          </a:xfrm>
        </p:spPr>
        <p:txBody>
          <a:bodyPr>
            <a:noAutofit/>
          </a:bodyPr>
          <a:lstStyle/>
          <a:p>
            <a:pPr algn="r"/>
            <a:r>
              <a:rPr lang="en-GB" sz="2400" b="1" dirty="0">
                <a:solidFill>
                  <a:schemeClr val="tx1">
                    <a:lumMod val="85000"/>
                    <a:lumOff val="15000"/>
                  </a:schemeClr>
                </a:solidFill>
              </a:rPr>
              <a:t>Group work: </a:t>
            </a:r>
            <a:r>
              <a:rPr lang="en-GB" sz="2400" dirty="0">
                <a:solidFill>
                  <a:schemeClr val="tx1">
                    <a:lumMod val="85000"/>
                    <a:lumOff val="15000"/>
                  </a:schemeClr>
                </a:solidFill>
                <a:cs typeface="Calibri" panose="020F0502020204030204" pitchFamily="34" charset="0"/>
              </a:rPr>
              <a:t>Extent, composition of &amp; exposure to informal employment in </a:t>
            </a:r>
            <a:r>
              <a:rPr lang="en-GB" sz="2400" b="1" dirty="0">
                <a:solidFill>
                  <a:schemeClr val="accent1">
                    <a:lumMod val="25000"/>
                  </a:schemeClr>
                </a:solidFill>
                <a:cs typeface="Calibri" panose="020F0502020204030204" pitchFamily="34" charset="0"/>
              </a:rPr>
              <a:t>Abelina</a:t>
            </a:r>
            <a:r>
              <a:rPr lang="en-GB" sz="2400" dirty="0">
                <a:solidFill>
                  <a:schemeClr val="tx1">
                    <a:lumMod val="85000"/>
                    <a:lumOff val="15000"/>
                  </a:schemeClr>
                </a:solidFill>
                <a:cs typeface="Calibri" panose="020F0502020204030204" pitchFamily="34" charset="0"/>
              </a:rPr>
              <a:t> </a:t>
            </a:r>
            <a:endParaRPr lang="en-US" sz="2400" dirty="0">
              <a:solidFill>
                <a:schemeClr val="tx1">
                  <a:lumMod val="85000"/>
                  <a:lumOff val="15000"/>
                </a:schemeClr>
              </a:solidFill>
            </a:endParaRPr>
          </a:p>
        </p:txBody>
      </p:sp>
      <p:sp>
        <p:nvSpPr>
          <p:cNvPr id="18" name="Content Placeholder 2"/>
          <p:cNvSpPr>
            <a:spLocks noGrp="1"/>
          </p:cNvSpPr>
          <p:nvPr>
            <p:ph idx="1"/>
          </p:nvPr>
        </p:nvSpPr>
        <p:spPr>
          <a:xfrm>
            <a:off x="1055440" y="1340768"/>
            <a:ext cx="10081120" cy="4941090"/>
          </a:xfrm>
          <a:solidFill>
            <a:schemeClr val="bg1"/>
          </a:solidFill>
          <a:ln>
            <a:solidFill>
              <a:schemeClr val="bg1"/>
            </a:solidFill>
          </a:ln>
        </p:spPr>
        <p:txBody>
          <a:bodyPr>
            <a:noAutofit/>
          </a:bodyPr>
          <a:lstStyle/>
          <a:p>
            <a:pPr>
              <a:spcBef>
                <a:spcPts val="450"/>
              </a:spcBef>
              <a:buClr>
                <a:srgbClr val="C00000"/>
              </a:buClr>
              <a:buFont typeface="Wingdings 2" panose="05020102010507070707" pitchFamily="18" charset="2"/>
              <a:buChar char="Ò"/>
            </a:pPr>
            <a:r>
              <a:rPr lang="en-US" sz="2400" dirty="0">
                <a:latin typeface="Calibri" panose="020F0502020204030204" pitchFamily="34" charset="0"/>
                <a:cs typeface="Calibri" panose="020F0502020204030204" pitchFamily="34" charset="0"/>
              </a:rPr>
              <a:t>DATA ALL: </a:t>
            </a:r>
            <a:endParaRPr lang="en-US" sz="2000" b="1" dirty="0">
              <a:solidFill>
                <a:schemeClr val="tx2">
                  <a:lumMod val="60000"/>
                  <a:lumOff val="40000"/>
                </a:schemeClr>
              </a:solidFill>
              <a:latin typeface="Calibri" panose="020F0502020204030204" pitchFamily="34" charset="0"/>
              <a:cs typeface="Calibri" panose="020F0502020204030204" pitchFamily="34" charset="0"/>
            </a:endParaRPr>
          </a:p>
          <a:p>
            <a:pPr lvl="1">
              <a:spcBef>
                <a:spcPts val="450"/>
              </a:spcBef>
              <a:buClr>
                <a:schemeClr val="tx1">
                  <a:lumMod val="75000"/>
                  <a:lumOff val="25000"/>
                </a:schemeClr>
              </a:buClr>
              <a:buFont typeface="Wingdings 2" panose="05020102010507070707" pitchFamily="18" charset="2"/>
              <a:buChar char=""/>
            </a:pPr>
            <a:r>
              <a:rPr lang="en-GB" sz="2000" b="1" dirty="0">
                <a:solidFill>
                  <a:srgbClr val="C00000"/>
                </a:solidFill>
                <a:latin typeface="Calibri" panose="020F0502020204030204" pitchFamily="34" charset="0"/>
                <a:cs typeface="Calibri" panose="020F0502020204030204" pitchFamily="34" charset="0"/>
              </a:rPr>
              <a:t>DATA ALL</a:t>
            </a:r>
            <a:r>
              <a:rPr lang="en-GB" sz="2000" dirty="0">
                <a:latin typeface="Calibri" panose="020F0502020204030204" pitchFamily="34" charset="0"/>
                <a:cs typeface="Calibri" panose="020F0502020204030204" pitchFamily="34" charset="0"/>
              </a:rPr>
              <a:t> is the source of data to be used to calculate indicators in the “blue sheets”</a:t>
            </a:r>
          </a:p>
          <a:p>
            <a:pPr marL="0" indent="0">
              <a:spcBef>
                <a:spcPts val="450"/>
              </a:spcBef>
              <a:buClr>
                <a:schemeClr val="tx2">
                  <a:lumMod val="60000"/>
                  <a:lumOff val="40000"/>
                </a:schemeClr>
              </a:buClr>
              <a:buNone/>
            </a:pPr>
            <a:endParaRPr lang="en-GB" sz="2000" dirty="0">
              <a:solidFill>
                <a:schemeClr val="tx2">
                  <a:lumMod val="60000"/>
                  <a:lumOff val="40000"/>
                </a:schemeClr>
              </a:solidFill>
              <a:latin typeface="Calibri" panose="020F0502020204030204" pitchFamily="34" charset="0"/>
              <a:cs typeface="Calibri" panose="020F0502020204030204" pitchFamily="34" charset="0"/>
            </a:endParaRPr>
          </a:p>
          <a:p>
            <a:pPr marL="335756" indent="0">
              <a:spcBef>
                <a:spcPts val="450"/>
              </a:spcBef>
              <a:buClr>
                <a:schemeClr val="tx2">
                  <a:lumMod val="60000"/>
                  <a:lumOff val="40000"/>
                </a:schemeClr>
              </a:buClr>
              <a:buNone/>
            </a:pPr>
            <a:r>
              <a:rPr lang="en-GB" sz="2000" b="1" dirty="0">
                <a:solidFill>
                  <a:srgbClr val="C00000"/>
                </a:solidFill>
                <a:latin typeface="Calibri" panose="020F0502020204030204" pitchFamily="34" charset="0"/>
                <a:cs typeface="Calibri" panose="020F0502020204030204" pitchFamily="34" charset="0"/>
              </a:rPr>
              <a:t>Structure of Data ALL</a:t>
            </a:r>
          </a:p>
          <a:p>
            <a:pPr lvl="1">
              <a:spcBef>
                <a:spcPts val="450"/>
              </a:spcBef>
              <a:buClr>
                <a:schemeClr val="tx1">
                  <a:lumMod val="75000"/>
                  <a:lumOff val="25000"/>
                </a:schemeClr>
              </a:buClr>
              <a:buFont typeface="Wingdings 2" panose="05020102010507070707" pitchFamily="18" charset="2"/>
              <a:buChar char=""/>
            </a:pPr>
            <a:r>
              <a:rPr lang="en-GB" sz="2000" dirty="0">
                <a:latin typeface="Calibri" panose="020F0502020204030204" pitchFamily="34" charset="0"/>
                <a:cs typeface="Calibri" panose="020F0502020204030204" pitchFamily="34" charset="0"/>
              </a:rPr>
              <a:t>For each country (column B), you can find the number of workers  — Total and by employment status (Column C) — in:</a:t>
            </a:r>
          </a:p>
          <a:p>
            <a:pPr lvl="2">
              <a:spcBef>
                <a:spcPts val="450"/>
              </a:spcBef>
              <a:buClr>
                <a:schemeClr val="tx1">
                  <a:lumMod val="75000"/>
                  <a:lumOff val="25000"/>
                </a:schemeClr>
              </a:buClr>
              <a:buFont typeface="Wingdings 2" panose="05020102010507070707" pitchFamily="18" charset="2"/>
              <a:buChar char=""/>
            </a:pPr>
            <a:r>
              <a:rPr lang="en-GB" sz="2000" dirty="0">
                <a:latin typeface="Calibri" panose="020F0502020204030204" pitchFamily="34" charset="0"/>
                <a:cs typeface="Calibri" panose="020F0502020204030204" pitchFamily="34" charset="0"/>
              </a:rPr>
              <a:t>Informal employment (columns D-G)</a:t>
            </a:r>
          </a:p>
          <a:p>
            <a:pPr lvl="3">
              <a:spcBef>
                <a:spcPts val="450"/>
              </a:spcBef>
              <a:buClr>
                <a:schemeClr val="tx1">
                  <a:lumMod val="75000"/>
                  <a:lumOff val="25000"/>
                </a:schemeClr>
              </a:buClr>
              <a:buFont typeface="Wingdings 2" panose="05020102010507070707" pitchFamily="18" charset="2"/>
              <a:buChar char=""/>
            </a:pPr>
            <a:r>
              <a:rPr lang="en-GB" dirty="0">
                <a:latin typeface="Calibri" panose="020F0502020204030204" pitchFamily="34" charset="0"/>
                <a:cs typeface="Calibri" panose="020F0502020204030204" pitchFamily="34" charset="0"/>
              </a:rPr>
              <a:t>Total (D); in the informal sector (E); in the formal sector (F); in Households (G)</a:t>
            </a:r>
          </a:p>
          <a:p>
            <a:pPr lvl="2">
              <a:spcBef>
                <a:spcPts val="450"/>
              </a:spcBef>
              <a:buClr>
                <a:schemeClr val="tx1">
                  <a:lumMod val="75000"/>
                  <a:lumOff val="25000"/>
                </a:schemeClr>
              </a:buClr>
              <a:buFont typeface="Wingdings 2" panose="05020102010507070707" pitchFamily="18" charset="2"/>
              <a:buChar char=""/>
            </a:pPr>
            <a:r>
              <a:rPr lang="en-GB" sz="2000" dirty="0">
                <a:latin typeface="Calibri" panose="020F0502020204030204" pitchFamily="34" charset="0"/>
                <a:cs typeface="Calibri" panose="020F0502020204030204" pitchFamily="34" charset="0"/>
              </a:rPr>
              <a:t>Formal employment (Columns I-L)</a:t>
            </a:r>
          </a:p>
          <a:p>
            <a:pPr lvl="2">
              <a:spcBef>
                <a:spcPts val="450"/>
              </a:spcBef>
              <a:buClr>
                <a:schemeClr val="tx1">
                  <a:lumMod val="75000"/>
                  <a:lumOff val="25000"/>
                </a:schemeClr>
              </a:buClr>
              <a:buFont typeface="Wingdings 2" panose="05020102010507070707" pitchFamily="18" charset="2"/>
              <a:buChar char=""/>
            </a:pPr>
            <a:r>
              <a:rPr lang="en-GB" sz="2000" dirty="0">
                <a:latin typeface="Calibri" panose="020F0502020204030204" pitchFamily="34" charset="0"/>
                <a:cs typeface="Calibri" panose="020F0502020204030204" pitchFamily="34" charset="0"/>
              </a:rPr>
              <a:t>Total employment (Columns N-Q)</a:t>
            </a:r>
          </a:p>
          <a:p>
            <a:pPr lvl="2">
              <a:spcBef>
                <a:spcPts val="450"/>
              </a:spcBef>
              <a:buClr>
                <a:schemeClr val="tx1">
                  <a:lumMod val="75000"/>
                  <a:lumOff val="25000"/>
                </a:schemeClr>
              </a:buClr>
              <a:buFont typeface="Wingdings 2" panose="05020102010507070707" pitchFamily="18" charset="2"/>
              <a:buChar char=""/>
            </a:pPr>
            <a:r>
              <a:rPr lang="en-GB" sz="2000" dirty="0">
                <a:latin typeface="Calibri" panose="020F0502020204030204" pitchFamily="34" charset="0"/>
                <a:cs typeface="Calibri" panose="020F0502020204030204" pitchFamily="34" charset="0"/>
              </a:rPr>
              <a:t>The remaining columns correspond to the same set of data but respectively for </a:t>
            </a:r>
          </a:p>
          <a:p>
            <a:pPr lvl="3">
              <a:spcBef>
                <a:spcPts val="450"/>
              </a:spcBef>
              <a:buClr>
                <a:schemeClr val="tx1">
                  <a:lumMod val="75000"/>
                  <a:lumOff val="25000"/>
                </a:schemeClr>
              </a:buClr>
              <a:buFont typeface="Wingdings 2" panose="05020102010507070707" pitchFamily="18" charset="2"/>
              <a:buChar char=""/>
            </a:pPr>
            <a:r>
              <a:rPr lang="en-GB" dirty="0">
                <a:latin typeface="Calibri" panose="020F0502020204030204" pitchFamily="34" charset="0"/>
                <a:cs typeface="Calibri" panose="020F0502020204030204" pitchFamily="34" charset="0"/>
              </a:rPr>
              <a:t>Men (columns S-AF)</a:t>
            </a:r>
          </a:p>
          <a:p>
            <a:pPr lvl="3">
              <a:spcBef>
                <a:spcPts val="450"/>
              </a:spcBef>
              <a:buClr>
                <a:schemeClr val="tx1">
                  <a:lumMod val="75000"/>
                  <a:lumOff val="25000"/>
                </a:schemeClr>
              </a:buClr>
              <a:buFont typeface="Wingdings 2" panose="05020102010507070707" pitchFamily="18" charset="2"/>
              <a:buChar char=""/>
            </a:pPr>
            <a:r>
              <a:rPr lang="en-GB" dirty="0">
                <a:latin typeface="Calibri" panose="020F0502020204030204" pitchFamily="34" charset="0"/>
                <a:cs typeface="Calibri" panose="020F0502020204030204" pitchFamily="34" charset="0"/>
              </a:rPr>
              <a:t>Women (columns AH-AU)</a:t>
            </a:r>
          </a:p>
          <a:p>
            <a:pPr lvl="1">
              <a:spcBef>
                <a:spcPts val="450"/>
              </a:spcBef>
              <a:buClr>
                <a:schemeClr val="tx2">
                  <a:lumMod val="60000"/>
                  <a:lumOff val="40000"/>
                </a:schemeClr>
              </a:buClr>
              <a:buFont typeface="Wingdings 2" panose="05020102010507070707" pitchFamily="18" charset="2"/>
              <a:buChar char=""/>
            </a:pPr>
            <a:endParaRPr lang="en-GB" sz="2000" dirty="0">
              <a:latin typeface="Calibri" panose="020F0502020204030204" pitchFamily="34" charset="0"/>
              <a:cs typeface="Calibri" panose="020F0502020204030204" pitchFamily="34" charset="0"/>
            </a:endParaRPr>
          </a:p>
          <a:p>
            <a:pPr lvl="1">
              <a:spcBef>
                <a:spcPts val="450"/>
              </a:spcBef>
              <a:buClr>
                <a:schemeClr val="tx2">
                  <a:lumMod val="60000"/>
                  <a:lumOff val="40000"/>
                </a:schemeClr>
              </a:buClr>
              <a:buFont typeface="Wingdings 2" panose="05020102010507070707" pitchFamily="18" charset="2"/>
              <a:buChar char=""/>
            </a:pPr>
            <a:endParaRPr lang="en-GB" sz="2000" dirty="0">
              <a:latin typeface="Calibri" panose="020F0502020204030204" pitchFamily="34" charset="0"/>
              <a:cs typeface="Calibri" panose="020F0502020204030204" pitchFamily="34" charset="0"/>
            </a:endParaRPr>
          </a:p>
          <a:p>
            <a:pPr marL="342900" lvl="1" indent="0">
              <a:spcBef>
                <a:spcPts val="450"/>
              </a:spcBef>
              <a:buClr>
                <a:schemeClr val="tx2">
                  <a:lumMod val="60000"/>
                  <a:lumOff val="40000"/>
                </a:schemeClr>
              </a:buClr>
              <a:buNone/>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2187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116632"/>
            <a:ext cx="9649072" cy="936104"/>
          </a:xfrm>
        </p:spPr>
        <p:txBody>
          <a:bodyPr>
            <a:noAutofit/>
          </a:bodyPr>
          <a:lstStyle/>
          <a:p>
            <a:pPr algn="r"/>
            <a:r>
              <a:rPr lang="en-GB" sz="2400" b="1" dirty="0">
                <a:solidFill>
                  <a:schemeClr val="tx1">
                    <a:lumMod val="85000"/>
                    <a:lumOff val="15000"/>
                  </a:schemeClr>
                </a:solidFill>
              </a:rPr>
              <a:t>Group work: </a:t>
            </a:r>
            <a:r>
              <a:rPr lang="en-GB" sz="2400" dirty="0">
                <a:solidFill>
                  <a:schemeClr val="tx1">
                    <a:lumMod val="85000"/>
                    <a:lumOff val="15000"/>
                  </a:schemeClr>
                </a:solidFill>
                <a:cs typeface="Calibri" panose="020F0502020204030204" pitchFamily="34" charset="0"/>
              </a:rPr>
              <a:t>Extent, composition of &amp; exposure to informal employment in </a:t>
            </a:r>
            <a:r>
              <a:rPr lang="en-GB" sz="2400" b="1" dirty="0">
                <a:solidFill>
                  <a:schemeClr val="accent1">
                    <a:lumMod val="25000"/>
                  </a:schemeClr>
                </a:solidFill>
                <a:cs typeface="Calibri" panose="020F0502020204030204" pitchFamily="34" charset="0"/>
              </a:rPr>
              <a:t>Abelina</a:t>
            </a:r>
            <a:r>
              <a:rPr lang="en-GB" sz="2400" dirty="0">
                <a:solidFill>
                  <a:schemeClr val="tx1">
                    <a:lumMod val="85000"/>
                    <a:lumOff val="15000"/>
                  </a:schemeClr>
                </a:solidFill>
                <a:cs typeface="Calibri" panose="020F0502020204030204" pitchFamily="34" charset="0"/>
              </a:rPr>
              <a:t> </a:t>
            </a:r>
            <a:endParaRPr lang="en-US" sz="2400" dirty="0">
              <a:solidFill>
                <a:schemeClr val="tx1">
                  <a:lumMod val="85000"/>
                  <a:lumOff val="15000"/>
                </a:schemeClr>
              </a:solidFill>
            </a:endParaRPr>
          </a:p>
        </p:txBody>
      </p:sp>
      <p:sp>
        <p:nvSpPr>
          <p:cNvPr id="18" name="Content Placeholder 2"/>
          <p:cNvSpPr>
            <a:spLocks noGrp="1"/>
          </p:cNvSpPr>
          <p:nvPr>
            <p:ph idx="1"/>
          </p:nvPr>
        </p:nvSpPr>
        <p:spPr>
          <a:xfrm>
            <a:off x="456600" y="1052736"/>
            <a:ext cx="11136560" cy="5688632"/>
          </a:xfrm>
          <a:solidFill>
            <a:schemeClr val="bg1"/>
          </a:solidFill>
          <a:ln>
            <a:solidFill>
              <a:schemeClr val="bg1"/>
            </a:solidFill>
          </a:ln>
        </p:spPr>
        <p:txBody>
          <a:bodyPr>
            <a:noAutofit/>
          </a:bodyPr>
          <a:lstStyle/>
          <a:p>
            <a:pPr>
              <a:spcBef>
                <a:spcPts val="400"/>
              </a:spcBef>
              <a:buClr>
                <a:srgbClr val="C00000"/>
              </a:buClr>
              <a:buFont typeface="Wingdings 2" panose="05020102010507070707" pitchFamily="18" charset="2"/>
              <a:buChar char="Ò"/>
            </a:pPr>
            <a:r>
              <a:rPr lang="en-GB" sz="2400" dirty="0">
                <a:latin typeface="Calibri" panose="020F0502020204030204" pitchFamily="34" charset="0"/>
                <a:cs typeface="Calibri" panose="020F0502020204030204" pitchFamily="34" charset="0"/>
              </a:rPr>
              <a:t>Assess the extent and structure of informal employment:</a:t>
            </a:r>
          </a:p>
          <a:p>
            <a:pPr lvl="1">
              <a:spcBef>
                <a:spcPts val="0"/>
              </a:spcBef>
              <a:buClr>
                <a:schemeClr val="tx1">
                  <a:lumMod val="75000"/>
                  <a:lumOff val="25000"/>
                </a:schemeClr>
              </a:buClr>
              <a:buFont typeface="Wingdings 2" panose="05020102010507070707" pitchFamily="18" charset="2"/>
              <a:buChar char=""/>
            </a:pPr>
            <a:r>
              <a:rPr lang="en-GB" sz="2000" dirty="0">
                <a:latin typeface="Calibri" panose="020F0502020204030204" pitchFamily="34" charset="0"/>
                <a:cs typeface="Calibri" panose="020F0502020204030204" pitchFamily="34" charset="0"/>
              </a:rPr>
              <a:t>Using data in </a:t>
            </a:r>
            <a:r>
              <a:rPr lang="en-GB" sz="2000" b="1" dirty="0">
                <a:solidFill>
                  <a:srgbClr val="C00000"/>
                </a:solidFill>
                <a:latin typeface="Calibri" panose="020F0502020204030204" pitchFamily="34" charset="0"/>
                <a:cs typeface="Calibri" panose="020F0502020204030204" pitchFamily="34" charset="0"/>
              </a:rPr>
              <a:t>Data ALL</a:t>
            </a:r>
            <a:endParaRPr lang="en-GB" sz="2000" dirty="0">
              <a:latin typeface="Calibri" panose="020F0502020204030204" pitchFamily="34" charset="0"/>
              <a:cs typeface="Calibri" panose="020F0502020204030204" pitchFamily="34" charset="0"/>
            </a:endParaRPr>
          </a:p>
          <a:p>
            <a:pPr marL="342900" lvl="1" indent="0">
              <a:spcBef>
                <a:spcPts val="0"/>
              </a:spcBef>
              <a:buClr>
                <a:schemeClr val="tx1">
                  <a:lumMod val="75000"/>
                  <a:lumOff val="25000"/>
                </a:schemeClr>
              </a:buClr>
              <a:buNone/>
            </a:pPr>
            <a:endParaRPr lang="en-GB" sz="2000" dirty="0">
              <a:latin typeface="Calibri" panose="020F0502020204030204" pitchFamily="34" charset="0"/>
              <a:cs typeface="Calibri" panose="020F0502020204030204" pitchFamily="34" charset="0"/>
            </a:endParaRPr>
          </a:p>
          <a:p>
            <a:pPr lvl="1">
              <a:spcBef>
                <a:spcPts val="0"/>
              </a:spcBef>
              <a:buClr>
                <a:schemeClr val="tx1">
                  <a:lumMod val="75000"/>
                  <a:lumOff val="25000"/>
                </a:schemeClr>
              </a:buClr>
              <a:buFont typeface="Wingdings 2" panose="05020102010507070707" pitchFamily="18" charset="2"/>
              <a:buChar char=""/>
            </a:pPr>
            <a:r>
              <a:rPr lang="en-GB" sz="2000" b="1" dirty="0">
                <a:solidFill>
                  <a:srgbClr val="C00000"/>
                </a:solidFill>
                <a:latin typeface="Calibri" panose="020F0502020204030204" pitchFamily="34" charset="0"/>
                <a:cs typeface="Calibri" panose="020F0502020204030204" pitchFamily="34" charset="0"/>
              </a:rPr>
              <a:t>Question 1 </a:t>
            </a:r>
            <a:r>
              <a:rPr lang="en-GB" sz="2000" dirty="0">
                <a:latin typeface="Calibri" panose="020F0502020204030204" pitchFamily="34" charset="0"/>
                <a:cs typeface="Calibri" panose="020F0502020204030204" pitchFamily="34" charset="0"/>
              </a:rPr>
              <a:t> Can you estimate for </a:t>
            </a:r>
            <a:r>
              <a:rPr lang="en-GB" sz="2000" b="1" dirty="0">
                <a:latin typeface="Calibri" panose="020F0502020204030204" pitchFamily="34" charset="0"/>
                <a:cs typeface="Calibri" panose="020F0502020204030204" pitchFamily="34" charset="0"/>
              </a:rPr>
              <a:t>Abelina</a:t>
            </a:r>
            <a:endParaRPr lang="en-GB" sz="2000" dirty="0">
              <a:latin typeface="Calibri" panose="020F0502020204030204" pitchFamily="34" charset="0"/>
              <a:cs typeface="Calibri" panose="020F0502020204030204" pitchFamily="34" charset="0"/>
            </a:endParaRPr>
          </a:p>
          <a:p>
            <a:pPr lvl="2">
              <a:spcBef>
                <a:spcPts val="0"/>
              </a:spcBef>
              <a:buClr>
                <a:schemeClr val="tx1">
                  <a:lumMod val="75000"/>
                  <a:lumOff val="25000"/>
                </a:schemeClr>
              </a:buClr>
              <a:buFont typeface="Wingdings 2" panose="05020102010507070707" pitchFamily="18" charset="2"/>
              <a:buChar char=""/>
            </a:pPr>
            <a:r>
              <a:rPr lang="en-GB" sz="2000" b="1" dirty="0">
                <a:latin typeface="Calibri" panose="020F0502020204030204" pitchFamily="34" charset="0"/>
                <a:cs typeface="Calibri" panose="020F0502020204030204" pitchFamily="34" charset="0"/>
              </a:rPr>
              <a:t>Indicator 1</a:t>
            </a:r>
            <a:r>
              <a:rPr lang="en-GB" sz="2000" dirty="0">
                <a:latin typeface="Calibri" panose="020F0502020204030204" pitchFamily="34" charset="0"/>
                <a:cs typeface="Calibri" panose="020F0502020204030204" pitchFamily="34" charset="0"/>
              </a:rPr>
              <a:t>. The share of informal employment in total employment </a:t>
            </a:r>
          </a:p>
          <a:p>
            <a:pPr lvl="2">
              <a:spcBef>
                <a:spcPts val="0"/>
              </a:spcBef>
              <a:buClr>
                <a:schemeClr val="tx1">
                  <a:lumMod val="75000"/>
                  <a:lumOff val="25000"/>
                </a:schemeClr>
              </a:buClr>
              <a:buFont typeface="Wingdings 2" panose="05020102010507070707" pitchFamily="18" charset="2"/>
              <a:buChar char=""/>
            </a:pPr>
            <a:r>
              <a:rPr lang="en-GB" sz="2000" b="1" dirty="0">
                <a:latin typeface="Calibri" panose="020F0502020204030204" pitchFamily="34" charset="0"/>
                <a:cs typeface="Calibri" panose="020F0502020204030204" pitchFamily="34" charset="0"/>
              </a:rPr>
              <a:t>Indicators 2 &amp; 3</a:t>
            </a:r>
            <a:r>
              <a:rPr lang="en-GB" sz="2000" dirty="0">
                <a:latin typeface="Calibri" panose="020F0502020204030204" pitchFamily="34" charset="0"/>
                <a:cs typeface="Calibri" panose="020F0502020204030204" pitchFamily="34" charset="0"/>
              </a:rPr>
              <a:t>: the same indicator for women and men (from Data ALL)</a:t>
            </a:r>
          </a:p>
          <a:p>
            <a:pPr marL="1028700" lvl="3" indent="0">
              <a:spcBef>
                <a:spcPts val="0"/>
              </a:spcBef>
              <a:buClr>
                <a:schemeClr val="tx1">
                  <a:lumMod val="75000"/>
                  <a:lumOff val="25000"/>
                </a:schemeClr>
              </a:buClr>
              <a:buNone/>
            </a:pPr>
            <a:endParaRPr lang="en-GB" dirty="0">
              <a:latin typeface="Calibri" panose="020F0502020204030204" pitchFamily="34" charset="0"/>
              <a:cs typeface="Calibri" panose="020F0502020204030204" pitchFamily="34" charset="0"/>
            </a:endParaRPr>
          </a:p>
          <a:p>
            <a:pPr lvl="2">
              <a:spcBef>
                <a:spcPts val="0"/>
              </a:spcBef>
              <a:buClr>
                <a:srgbClr val="FF0000"/>
              </a:buClr>
              <a:buFont typeface="Wingdings 2" panose="05020102010507070707" pitchFamily="18" charset="2"/>
              <a:buChar char="Í"/>
            </a:pPr>
            <a:r>
              <a:rPr lang="en-GB" sz="2000" dirty="0">
                <a:latin typeface="Calibri" panose="020F0502020204030204" pitchFamily="34" charset="0"/>
                <a:cs typeface="Calibri" panose="020F0502020204030204" pitchFamily="34" charset="0"/>
              </a:rPr>
              <a:t>Could you identify countries where women are more exposed than men to informal employment? What is the situation in Abelina and what do you think could be the reasons?</a:t>
            </a:r>
          </a:p>
          <a:p>
            <a:pPr lvl="2">
              <a:spcBef>
                <a:spcPts val="0"/>
              </a:spcBef>
              <a:buClr>
                <a:srgbClr val="FF0000"/>
              </a:buClr>
              <a:buFont typeface="Wingdings 2" panose="05020102010507070707" pitchFamily="18" charset="2"/>
              <a:buChar char="Í"/>
            </a:pPr>
            <a:r>
              <a:rPr lang="en-US" sz="2000" dirty="0">
                <a:latin typeface="Calibri" panose="020F0502020204030204" pitchFamily="34" charset="0"/>
                <a:cs typeface="Calibri" panose="020F0502020204030204" pitchFamily="34" charset="0"/>
              </a:rPr>
              <a:t>What can you say about the % of informal employment and income groups of countries?</a:t>
            </a:r>
          </a:p>
          <a:p>
            <a:pPr lvl="2">
              <a:spcBef>
                <a:spcPts val="0"/>
              </a:spcBef>
              <a:buClr>
                <a:schemeClr val="tx1">
                  <a:lumMod val="75000"/>
                  <a:lumOff val="25000"/>
                </a:schemeClr>
              </a:buClr>
              <a:buFont typeface="Wingdings 2" panose="05020102010507070707" pitchFamily="18" charset="2"/>
              <a:buChar char=""/>
            </a:pPr>
            <a:endParaRPr lang="en-GB" sz="2000" dirty="0">
              <a:latin typeface="Calibri" panose="020F0502020204030204" pitchFamily="34" charset="0"/>
              <a:cs typeface="Calibri" panose="020F0502020204030204" pitchFamily="34" charset="0"/>
            </a:endParaRPr>
          </a:p>
          <a:p>
            <a:pPr lvl="1">
              <a:spcBef>
                <a:spcPts val="0"/>
              </a:spcBef>
              <a:buClr>
                <a:schemeClr val="tx1">
                  <a:lumMod val="75000"/>
                  <a:lumOff val="25000"/>
                </a:schemeClr>
              </a:buClr>
              <a:buFont typeface="Wingdings 2" panose="05020102010507070707" pitchFamily="18" charset="2"/>
              <a:buChar char=""/>
            </a:pPr>
            <a:r>
              <a:rPr lang="en-GB" sz="2000" b="1" dirty="0">
                <a:solidFill>
                  <a:srgbClr val="C00000"/>
                </a:solidFill>
                <a:latin typeface="Calibri" panose="020F0502020204030204" pitchFamily="34" charset="0"/>
                <a:cs typeface="Calibri" panose="020F0502020204030204" pitchFamily="34" charset="0"/>
              </a:rPr>
              <a:t>Question 2</a:t>
            </a:r>
            <a:r>
              <a:rPr lang="en-GB" sz="2000" dirty="0">
                <a:latin typeface="Calibri" panose="020F0502020204030204" pitchFamily="34" charset="0"/>
                <a:cs typeface="Calibri" panose="020F0502020204030204" pitchFamily="34" charset="0"/>
              </a:rPr>
              <a:t>: “Who are the most exposed”? Can you estimate the percentage of informal employment respectively for employees, employers and own-account workers</a:t>
            </a:r>
          </a:p>
          <a:p>
            <a:pPr lvl="2">
              <a:spcBef>
                <a:spcPts val="0"/>
              </a:spcBef>
              <a:buClr>
                <a:schemeClr val="tx1">
                  <a:lumMod val="75000"/>
                  <a:lumOff val="25000"/>
                </a:schemeClr>
              </a:buClr>
              <a:buFont typeface="Wingdings 2" panose="05020102010507070707" pitchFamily="18" charset="2"/>
              <a:buChar char=""/>
            </a:pPr>
            <a:r>
              <a:rPr lang="en-GB" sz="2000" b="1" dirty="0">
                <a:latin typeface="Calibri" panose="020F0502020204030204" pitchFamily="34" charset="0"/>
                <a:cs typeface="Calibri" panose="020F0502020204030204" pitchFamily="34" charset="0"/>
              </a:rPr>
              <a:t>Indicator 4</a:t>
            </a:r>
            <a:r>
              <a:rPr lang="en-GB" sz="2000" dirty="0">
                <a:latin typeface="Calibri" panose="020F0502020204030204" pitchFamily="34" charset="0"/>
                <a:cs typeface="Calibri" panose="020F0502020204030204" pitchFamily="34" charset="0"/>
              </a:rPr>
              <a:t>. Share of informal employment among employees</a:t>
            </a:r>
          </a:p>
          <a:p>
            <a:pPr lvl="2">
              <a:spcBef>
                <a:spcPts val="0"/>
              </a:spcBef>
              <a:buClr>
                <a:schemeClr val="tx1">
                  <a:lumMod val="75000"/>
                  <a:lumOff val="25000"/>
                </a:schemeClr>
              </a:buClr>
              <a:buFont typeface="Wingdings 2" panose="05020102010507070707" pitchFamily="18" charset="2"/>
              <a:buChar char=""/>
            </a:pPr>
            <a:r>
              <a:rPr lang="en-GB" sz="2000" b="1" dirty="0">
                <a:latin typeface="Calibri" panose="020F0502020204030204" pitchFamily="34" charset="0"/>
                <a:cs typeface="Calibri" panose="020F0502020204030204" pitchFamily="34" charset="0"/>
              </a:rPr>
              <a:t>Indicator 5</a:t>
            </a:r>
            <a:r>
              <a:rPr lang="en-GB" sz="2000" dirty="0">
                <a:latin typeface="Calibri" panose="020F0502020204030204" pitchFamily="34" charset="0"/>
                <a:cs typeface="Calibri" panose="020F0502020204030204" pitchFamily="34" charset="0"/>
              </a:rPr>
              <a:t>. Share of informal employment among employers</a:t>
            </a:r>
          </a:p>
          <a:p>
            <a:pPr lvl="2">
              <a:spcBef>
                <a:spcPts val="0"/>
              </a:spcBef>
              <a:buClr>
                <a:schemeClr val="tx1">
                  <a:lumMod val="75000"/>
                  <a:lumOff val="25000"/>
                </a:schemeClr>
              </a:buClr>
              <a:buFont typeface="Wingdings 2" panose="05020102010507070707" pitchFamily="18" charset="2"/>
              <a:buChar char=""/>
            </a:pPr>
            <a:r>
              <a:rPr lang="en-GB" sz="2000" b="1" dirty="0">
                <a:latin typeface="Calibri" panose="020F0502020204030204" pitchFamily="34" charset="0"/>
                <a:cs typeface="Calibri" panose="020F0502020204030204" pitchFamily="34" charset="0"/>
              </a:rPr>
              <a:t>Indicator 6</a:t>
            </a:r>
            <a:r>
              <a:rPr lang="en-GB" sz="2000" dirty="0">
                <a:latin typeface="Calibri" panose="020F0502020204030204" pitchFamily="34" charset="0"/>
                <a:cs typeface="Calibri" panose="020F0502020204030204" pitchFamily="34" charset="0"/>
              </a:rPr>
              <a:t>. Share of informal employment among own-account workers</a:t>
            </a:r>
          </a:p>
          <a:p>
            <a:pPr marL="914400" lvl="2" indent="0">
              <a:spcBef>
                <a:spcPts val="0"/>
              </a:spcBef>
              <a:buClr>
                <a:schemeClr val="tx1">
                  <a:lumMod val="75000"/>
                  <a:lumOff val="25000"/>
                </a:schemeClr>
              </a:buClr>
              <a:buNone/>
            </a:pPr>
            <a:endParaRPr lang="en-GB" sz="2000" dirty="0">
              <a:latin typeface="Calibri" panose="020F0502020204030204" pitchFamily="34" charset="0"/>
              <a:cs typeface="Calibri" panose="020F0502020204030204" pitchFamily="34" charset="0"/>
            </a:endParaRPr>
          </a:p>
          <a:p>
            <a:pPr lvl="2">
              <a:spcBef>
                <a:spcPts val="0"/>
              </a:spcBef>
              <a:buClr>
                <a:srgbClr val="FF0000"/>
              </a:buClr>
              <a:buFont typeface="Wingdings 2" panose="05020102010507070707" pitchFamily="18" charset="2"/>
              <a:buChar char="Í"/>
            </a:pPr>
            <a:r>
              <a:rPr lang="en-GB" sz="2000" dirty="0">
                <a:latin typeface="Calibri" panose="020F0502020204030204" pitchFamily="34" charset="0"/>
                <a:cs typeface="Calibri" panose="020F0502020204030204" pitchFamily="34" charset="0"/>
              </a:rPr>
              <a:t>Please, analyse and comment the main results considering Abelina and other countries</a:t>
            </a:r>
          </a:p>
          <a:p>
            <a:pPr lvl="2">
              <a:spcBef>
                <a:spcPts val="0"/>
              </a:spcBef>
              <a:buClr>
                <a:schemeClr val="tx1">
                  <a:lumMod val="75000"/>
                  <a:lumOff val="25000"/>
                </a:schemeClr>
              </a:buClr>
              <a:buFont typeface="Wingdings 2" panose="05020102010507070707" pitchFamily="18" charset="2"/>
              <a:buChar char=""/>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908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564652" y="538480"/>
            <a:ext cx="10103347" cy="479882"/>
          </a:xfrm>
        </p:spPr>
        <p:txBody>
          <a:bodyPr>
            <a:noAutofit/>
          </a:bodyPr>
          <a:lstStyle/>
          <a:p>
            <a:r>
              <a:rPr lang="fr-FR" sz="3600" b="0" dirty="0">
                <a:solidFill>
                  <a:schemeClr val="accent5">
                    <a:lumMod val="50000"/>
                  </a:schemeClr>
                </a:solidFill>
                <a:latin typeface="Calibri" panose="020F0502020204030204" pitchFamily="34" charset="0"/>
                <a:cs typeface="Calibri" panose="020F0502020204030204" pitchFamily="34" charset="0"/>
              </a:rPr>
              <a:t>Introduction | A focus on headline </a:t>
            </a:r>
            <a:r>
              <a:rPr lang="fr-FR" sz="3600" b="0" dirty="0" err="1">
                <a:solidFill>
                  <a:schemeClr val="accent5">
                    <a:lumMod val="50000"/>
                  </a:schemeClr>
                </a:solidFill>
                <a:latin typeface="Calibri" panose="020F0502020204030204" pitchFamily="34" charset="0"/>
                <a:cs typeface="Calibri" panose="020F0502020204030204" pitchFamily="34" charset="0"/>
              </a:rPr>
              <a:t>indicators</a:t>
            </a:r>
            <a:r>
              <a:rPr lang="fr-FR" sz="3600" b="0" dirty="0">
                <a:solidFill>
                  <a:schemeClr val="accent5">
                    <a:lumMod val="50000"/>
                  </a:schemeClr>
                </a:solidFill>
                <a:latin typeface="Calibri" panose="020F0502020204030204" pitchFamily="34" charset="0"/>
                <a:cs typeface="Calibri" panose="020F0502020204030204" pitchFamily="34" charset="0"/>
              </a:rPr>
              <a:t> (2)</a:t>
            </a:r>
            <a:endParaRPr lang="en-GB" sz="3600" b="0" dirty="0">
              <a:solidFill>
                <a:schemeClr val="accent5">
                  <a:lumMod val="50000"/>
                </a:schemeClr>
              </a:solidFill>
              <a:latin typeface="Calibri" panose="020F0502020204030204" pitchFamily="34" charset="0"/>
              <a:cs typeface="Calibri" panose="020F0502020204030204" pitchFamily="34" charset="0"/>
            </a:endParaRPr>
          </a:p>
        </p:txBody>
      </p:sp>
      <p:sp>
        <p:nvSpPr>
          <p:cNvPr id="2" name="Espace réservé du contenu 2">
            <a:extLst>
              <a:ext uri="{FF2B5EF4-FFF2-40B4-BE49-F238E27FC236}">
                <a16:creationId xmlns:a16="http://schemas.microsoft.com/office/drawing/2014/main" id="{014F6B85-FD1F-BB0F-EDF3-8C22B02773EC}"/>
              </a:ext>
            </a:extLst>
          </p:cNvPr>
          <p:cNvSpPr txBox="1">
            <a:spLocks/>
          </p:cNvSpPr>
          <p:nvPr/>
        </p:nvSpPr>
        <p:spPr>
          <a:xfrm>
            <a:off x="869450" y="1844814"/>
            <a:ext cx="9798549" cy="3838932"/>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600"/>
              </a:spcAft>
              <a:buClr>
                <a:srgbClr val="FF0000"/>
              </a:buClr>
              <a:defRPr/>
            </a:pPr>
            <a:r>
              <a:rPr lang="en-GB" sz="2000" dirty="0">
                <a:solidFill>
                  <a:schemeClr val="tx1"/>
                </a:solidFill>
                <a:latin typeface="Calibri" panose="020F0502020204030204" pitchFamily="34" charset="0"/>
                <a:cs typeface="Calibri" panose="020F0502020204030204" pitchFamily="34" charset="0"/>
              </a:rPr>
              <a:t>Those questions not only contribute to describe workers with informal and formal main jobs and understand the diversity of situations but already support policy development:</a:t>
            </a:r>
          </a:p>
          <a:p>
            <a:pPr lvl="3">
              <a:spcAft>
                <a:spcPts val="600"/>
              </a:spcAft>
              <a:buClr>
                <a:srgbClr val="FF0000"/>
              </a:buClr>
              <a:defRPr/>
            </a:pPr>
            <a:r>
              <a:rPr lang="en-GB" sz="2000" b="0" dirty="0">
                <a:solidFill>
                  <a:schemeClr val="tx1"/>
                </a:solidFill>
                <a:latin typeface="Calibri" panose="020F0502020204030204" pitchFamily="34" charset="0"/>
                <a:cs typeface="Calibri" panose="020F0502020204030204" pitchFamily="34" charset="0"/>
              </a:rPr>
              <a:t>allow for the identification of priority groups if any as part  of the process of addressing the challenges associated to informality and support formalization processes</a:t>
            </a:r>
          </a:p>
          <a:p>
            <a:pPr lvl="3">
              <a:spcAft>
                <a:spcPts val="600"/>
              </a:spcAft>
              <a:buClr>
                <a:srgbClr val="FF0000"/>
              </a:buClr>
              <a:defRPr/>
            </a:pPr>
            <a:r>
              <a:rPr lang="en-GB" sz="2000" b="0" dirty="0">
                <a:solidFill>
                  <a:schemeClr val="tx1"/>
                </a:solidFill>
                <a:latin typeface="Calibri" panose="020F0502020204030204" pitchFamily="34" charset="0"/>
                <a:cs typeface="Calibri" panose="020F0502020204030204" pitchFamily="34" charset="0"/>
              </a:rPr>
              <a:t>Contribute to the identification of some of the drivers of informality: those associated to socio-demographic and employment related features</a:t>
            </a:r>
            <a:endParaRPr lang="en-US" sz="2000" b="0" dirty="0">
              <a:solidFill>
                <a:srgbClr val="FF0000"/>
              </a:solidFill>
              <a:latin typeface="Calibri" panose="020F0502020204030204" pitchFamily="34" charset="0"/>
              <a:cs typeface="Calibri" panose="020F0502020204030204" pitchFamily="34" charset="0"/>
            </a:endParaRPr>
          </a:p>
          <a:p>
            <a:pPr lvl="2">
              <a:spcAft>
                <a:spcPts val="600"/>
              </a:spcAft>
              <a:buClr>
                <a:srgbClr val="FF0000"/>
              </a:buClr>
              <a:defRPr/>
            </a:pPr>
            <a:r>
              <a:rPr lang="en-US" sz="2000" dirty="0">
                <a:solidFill>
                  <a:srgbClr val="FF0000"/>
                </a:solidFill>
                <a:latin typeface="Calibri" panose="020F0502020204030204" pitchFamily="34" charset="0"/>
                <a:cs typeface="Calibri" panose="020F0502020204030204" pitchFamily="34" charset="0"/>
              </a:rPr>
              <a:t>Recommended source: </a:t>
            </a:r>
            <a:r>
              <a:rPr lang="en-GB" sz="2000" dirty="0">
                <a:solidFill>
                  <a:schemeClr val="tx1"/>
                </a:solidFill>
                <a:latin typeface="Calibri" panose="020F0502020204030204" pitchFamily="34" charset="0"/>
                <a:cs typeface="Calibri" panose="020F0502020204030204" pitchFamily="34" charset="0"/>
              </a:rPr>
              <a:t>All the proposed headline indicators can be produced from a typical labour force survey</a:t>
            </a:r>
            <a:endParaRPr lang="en-US" sz="2000" dirty="0">
              <a:solidFill>
                <a:schemeClr val="tx1"/>
              </a:solidFill>
              <a:latin typeface="Calibri" panose="020F0502020204030204" pitchFamily="34" charset="0"/>
              <a:cs typeface="Calibri" panose="020F0502020204030204" pitchFamily="34" charset="0"/>
            </a:endParaRPr>
          </a:p>
          <a:p>
            <a:pPr lvl="2">
              <a:spcAft>
                <a:spcPts val="600"/>
              </a:spcAft>
              <a:buClr>
                <a:srgbClr val="FF0000"/>
              </a:buClr>
              <a:defRPr/>
            </a:pPr>
            <a:r>
              <a:rPr lang="en-US" sz="2000" dirty="0">
                <a:solidFill>
                  <a:srgbClr val="FF0000"/>
                </a:solidFill>
                <a:latin typeface="Calibri" panose="020F0502020204030204" pitchFamily="34" charset="0"/>
                <a:cs typeface="Calibri" panose="020F0502020204030204" pitchFamily="34" charset="0"/>
              </a:rPr>
              <a:t>Frequency: </a:t>
            </a:r>
            <a:r>
              <a:rPr lang="en-US" sz="2000" dirty="0">
                <a:solidFill>
                  <a:schemeClr val="tx1"/>
                </a:solidFill>
                <a:latin typeface="Calibri" panose="020F0502020204030204" pitchFamily="34" charset="0"/>
                <a:cs typeface="Calibri" panose="020F0502020204030204" pitchFamily="34" charset="0"/>
              </a:rPr>
              <a:t>Countries are encouraged to produce those indicators </a:t>
            </a:r>
            <a:r>
              <a:rPr lang="en-GB" sz="2000" dirty="0">
                <a:solidFill>
                  <a:schemeClr val="tx1"/>
                </a:solidFill>
                <a:latin typeface="Calibri" panose="020F0502020204030204" pitchFamily="34" charset="0"/>
                <a:cs typeface="Calibri" panose="020F0502020204030204" pitchFamily="34" charset="0"/>
              </a:rPr>
              <a:t>with a regular frequency for example at quarterly or yearly intervals</a:t>
            </a:r>
          </a:p>
          <a:p>
            <a:pPr lvl="2">
              <a:spcAft>
                <a:spcPts val="600"/>
              </a:spcAft>
              <a:buClr>
                <a:srgbClr val="FF0000"/>
              </a:buClr>
              <a:defRPr/>
            </a:pPr>
            <a:endParaRPr lang="en-US" sz="2000" dirty="0">
              <a:solidFill>
                <a:schemeClr val="tx1"/>
              </a:solidFill>
              <a:latin typeface="Calibri" panose="020F0502020204030204" pitchFamily="34" charset="0"/>
              <a:cs typeface="Calibri" panose="020F0502020204030204" pitchFamily="34" charset="0"/>
            </a:endParaRPr>
          </a:p>
          <a:p>
            <a:pPr lvl="2">
              <a:spcAft>
                <a:spcPts val="600"/>
              </a:spcAft>
              <a:buClr>
                <a:srgbClr val="FF0000"/>
              </a:buClr>
              <a:defRPr/>
            </a:pPr>
            <a:endParaRPr lang="en-US" sz="2000" b="1" dirty="0">
              <a:solidFill>
                <a:schemeClr val="tx1"/>
              </a:solidFill>
              <a:latin typeface="Calibri" panose="020F0502020204030204" pitchFamily="34" charset="0"/>
              <a:cs typeface="Calibri" panose="020F0502020204030204" pitchFamily="34" charset="0"/>
            </a:endParaRPr>
          </a:p>
          <a:p>
            <a:pPr marL="0" lvl="2" indent="0">
              <a:spcAft>
                <a:spcPts val="600"/>
              </a:spcAft>
              <a:buClr>
                <a:srgbClr val="026866"/>
              </a:buClr>
              <a:buSzPct val="100000"/>
              <a:buNone/>
              <a:defRPr/>
            </a:pPr>
            <a:endParaRPr lang="en-US" sz="20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64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12220"/>
            <a:ext cx="8985553" cy="840516"/>
          </a:xfrm>
        </p:spPr>
        <p:txBody>
          <a:bodyPr>
            <a:noAutofit/>
          </a:bodyPr>
          <a:lstStyle/>
          <a:p>
            <a:pPr algn="r"/>
            <a:r>
              <a:rPr lang="en-GB" sz="2400" b="1" dirty="0">
                <a:solidFill>
                  <a:schemeClr val="tx1">
                    <a:lumMod val="85000"/>
                    <a:lumOff val="15000"/>
                  </a:schemeClr>
                </a:solidFill>
              </a:rPr>
              <a:t>Group work: </a:t>
            </a:r>
            <a:r>
              <a:rPr lang="en-GB" sz="2400" dirty="0">
                <a:solidFill>
                  <a:schemeClr val="tx1">
                    <a:lumMod val="85000"/>
                    <a:lumOff val="15000"/>
                  </a:schemeClr>
                </a:solidFill>
                <a:cs typeface="Calibri" panose="020F0502020204030204" pitchFamily="34" charset="0"/>
              </a:rPr>
              <a:t>Extent, composition of &amp; exposure to informal employment in </a:t>
            </a:r>
            <a:r>
              <a:rPr lang="en-GB" sz="2400" b="1" dirty="0">
                <a:solidFill>
                  <a:schemeClr val="accent1">
                    <a:lumMod val="25000"/>
                  </a:schemeClr>
                </a:solidFill>
                <a:cs typeface="Calibri" panose="020F0502020204030204" pitchFamily="34" charset="0"/>
              </a:rPr>
              <a:t>Abelina</a:t>
            </a:r>
            <a:r>
              <a:rPr lang="en-GB" sz="2400" dirty="0">
                <a:solidFill>
                  <a:schemeClr val="tx1">
                    <a:lumMod val="85000"/>
                    <a:lumOff val="15000"/>
                  </a:schemeClr>
                </a:solidFill>
                <a:cs typeface="Calibri" panose="020F0502020204030204" pitchFamily="34" charset="0"/>
              </a:rPr>
              <a:t> </a:t>
            </a:r>
            <a:endParaRPr lang="en-US" sz="2400" dirty="0">
              <a:solidFill>
                <a:schemeClr val="tx1">
                  <a:lumMod val="85000"/>
                  <a:lumOff val="15000"/>
                </a:schemeClr>
              </a:solidFill>
            </a:endParaRPr>
          </a:p>
        </p:txBody>
      </p:sp>
      <p:sp>
        <p:nvSpPr>
          <p:cNvPr id="18" name="Content Placeholder 2"/>
          <p:cNvSpPr>
            <a:spLocks noGrp="1"/>
          </p:cNvSpPr>
          <p:nvPr>
            <p:ph idx="1"/>
          </p:nvPr>
        </p:nvSpPr>
        <p:spPr>
          <a:xfrm>
            <a:off x="507656" y="1677228"/>
            <a:ext cx="11377264" cy="4968552"/>
          </a:xfrm>
          <a:solidFill>
            <a:schemeClr val="bg1"/>
          </a:solidFill>
          <a:ln>
            <a:solidFill>
              <a:schemeClr val="bg1"/>
            </a:solidFill>
          </a:ln>
        </p:spPr>
        <p:txBody>
          <a:bodyPr>
            <a:noAutofit/>
          </a:bodyPr>
          <a:lstStyle/>
          <a:p>
            <a:pPr>
              <a:spcBef>
                <a:spcPts val="450"/>
              </a:spcBef>
              <a:buClr>
                <a:srgbClr val="C00000"/>
              </a:buClr>
              <a:buFont typeface="Wingdings 2" panose="05020102010507070707" pitchFamily="18" charset="2"/>
              <a:buChar char="Ò"/>
            </a:pPr>
            <a:r>
              <a:rPr lang="en-GB" sz="2000" b="1" dirty="0">
                <a:solidFill>
                  <a:srgbClr val="C00000"/>
                </a:solidFill>
                <a:latin typeface="Calibri" panose="020F0502020204030204" pitchFamily="34" charset="0"/>
                <a:cs typeface="Calibri" panose="020F0502020204030204" pitchFamily="34" charset="0"/>
              </a:rPr>
              <a:t>Question 3</a:t>
            </a:r>
            <a:r>
              <a:rPr lang="en-GB" sz="2000" dirty="0">
                <a:latin typeface="Calibri" panose="020F0502020204030204" pitchFamily="34" charset="0"/>
                <a:cs typeface="Calibri" panose="020F0502020204030204" pitchFamily="34" charset="0"/>
              </a:rPr>
              <a:t>: Distribution by employment status: “Who are the most represented?”</a:t>
            </a:r>
          </a:p>
          <a:p>
            <a:pPr marL="0" indent="0">
              <a:spcBef>
                <a:spcPts val="0"/>
              </a:spcBef>
              <a:buClr>
                <a:schemeClr val="tx2">
                  <a:lumMod val="60000"/>
                  <a:lumOff val="40000"/>
                </a:schemeClr>
              </a:buClr>
              <a:buNone/>
            </a:pPr>
            <a:r>
              <a:rPr lang="en-GB" sz="1800" dirty="0">
                <a:latin typeface="Calibri" panose="020F0502020204030204" pitchFamily="34" charset="0"/>
                <a:cs typeface="Calibri" panose="020F0502020204030204" pitchFamily="34" charset="0"/>
              </a:rPr>
              <a:t>              Can you calculate:</a:t>
            </a:r>
          </a:p>
          <a:p>
            <a:pPr lvl="1">
              <a:spcBef>
                <a:spcPts val="300"/>
              </a:spcBef>
              <a:buClr>
                <a:schemeClr val="tx1">
                  <a:lumMod val="75000"/>
                  <a:lumOff val="25000"/>
                </a:schemeClr>
              </a:buClr>
              <a:buFont typeface="Wingdings 2" panose="05020102010507070707" pitchFamily="18" charset="2"/>
              <a:buChar char=""/>
            </a:pPr>
            <a:r>
              <a:rPr lang="en-GB" sz="1800" dirty="0">
                <a:latin typeface="Calibri" panose="020F0502020204030204" pitchFamily="34" charset="0"/>
                <a:cs typeface="Calibri" panose="020F0502020204030204" pitchFamily="34" charset="0"/>
              </a:rPr>
              <a:t>The distribution of informal employment by employment status</a:t>
            </a:r>
          </a:p>
          <a:p>
            <a:pPr lvl="1">
              <a:spcBef>
                <a:spcPts val="300"/>
              </a:spcBef>
              <a:buClr>
                <a:schemeClr val="tx1">
                  <a:lumMod val="75000"/>
                  <a:lumOff val="25000"/>
                </a:schemeClr>
              </a:buClr>
              <a:buFont typeface="Wingdings 2" panose="05020102010507070707" pitchFamily="18" charset="2"/>
              <a:buChar char=""/>
            </a:pPr>
            <a:r>
              <a:rPr lang="en-GB" sz="1800" dirty="0">
                <a:latin typeface="Calibri" panose="020F0502020204030204" pitchFamily="34" charset="0"/>
                <a:cs typeface="Calibri" panose="020F0502020204030204" pitchFamily="34" charset="0"/>
              </a:rPr>
              <a:t>The distribution of formal employment by employment status</a:t>
            </a:r>
          </a:p>
          <a:p>
            <a:pPr marL="457200" lvl="1" indent="0">
              <a:spcBef>
                <a:spcPts val="300"/>
              </a:spcBef>
              <a:buClr>
                <a:schemeClr val="tx1">
                  <a:lumMod val="75000"/>
                  <a:lumOff val="25000"/>
                </a:schemeClr>
              </a:buClr>
              <a:buNone/>
            </a:pPr>
            <a:endParaRPr lang="en-GB" sz="1800" dirty="0">
              <a:latin typeface="Calibri" panose="020F0502020204030204" pitchFamily="34" charset="0"/>
              <a:cs typeface="Calibri" panose="020F0502020204030204" pitchFamily="34" charset="0"/>
            </a:endParaRPr>
          </a:p>
          <a:p>
            <a:pPr>
              <a:spcBef>
                <a:spcPts val="0"/>
              </a:spcBef>
              <a:buClr>
                <a:srgbClr val="FF0000"/>
              </a:buClr>
              <a:buFont typeface="Wingdings 2" panose="05020102010507070707" pitchFamily="18" charset="2"/>
              <a:buChar char="Í"/>
            </a:pPr>
            <a:r>
              <a:rPr lang="en-GB" sz="2000" dirty="0">
                <a:latin typeface="Calibri" panose="020F0502020204030204" pitchFamily="34" charset="0"/>
                <a:cs typeface="Calibri" panose="020F0502020204030204" pitchFamily="34" charset="0"/>
              </a:rPr>
              <a:t>Please, analyse and comment the main results considering Abelina and other countries</a:t>
            </a:r>
          </a:p>
          <a:p>
            <a:pPr marL="0" lvl="1" indent="0">
              <a:spcBef>
                <a:spcPts val="0"/>
              </a:spcBef>
              <a:buClr>
                <a:schemeClr val="tx2">
                  <a:lumMod val="60000"/>
                  <a:lumOff val="40000"/>
                </a:schemeClr>
              </a:buClr>
              <a:buNone/>
            </a:pPr>
            <a:endParaRPr lang="en-GB" sz="1800" dirty="0">
              <a:latin typeface="Calibri" panose="020F0502020204030204" pitchFamily="34" charset="0"/>
              <a:cs typeface="Calibri" panose="020F0502020204030204" pitchFamily="34" charset="0"/>
            </a:endParaRPr>
          </a:p>
          <a:p>
            <a:pPr marL="257175" lvl="1" indent="-257175">
              <a:spcBef>
                <a:spcPts val="0"/>
              </a:spcBef>
              <a:buClr>
                <a:srgbClr val="C00000"/>
              </a:buClr>
              <a:buFont typeface="Wingdings 2" panose="05020102010507070707" pitchFamily="18" charset="2"/>
              <a:buChar char="Ò"/>
            </a:pPr>
            <a:r>
              <a:rPr lang="en-GB" sz="2000" b="1" dirty="0">
                <a:solidFill>
                  <a:srgbClr val="C00000"/>
                </a:solidFill>
                <a:latin typeface="Calibri" panose="020F0502020204030204" pitchFamily="34" charset="0"/>
                <a:cs typeface="Calibri" panose="020F0502020204030204" pitchFamily="34" charset="0"/>
              </a:rPr>
              <a:t>Question 4: </a:t>
            </a:r>
            <a:r>
              <a:rPr lang="en-GB" sz="2000" dirty="0">
                <a:latin typeface="Calibri" panose="020F0502020204030204" pitchFamily="34" charset="0"/>
                <a:cs typeface="Calibri" panose="020F0502020204030204" pitchFamily="34" charset="0"/>
              </a:rPr>
              <a:t>Composition of informal employment: most prevalent form(s) of informality and what formalization means in terms of policy for the different groups of workers?</a:t>
            </a:r>
            <a:br>
              <a:rPr lang="en-GB" sz="1800" dirty="0">
                <a:latin typeface="Calibri" panose="020F0502020204030204" pitchFamily="34" charset="0"/>
                <a:cs typeface="Calibri" panose="020F0502020204030204" pitchFamily="34" charset="0"/>
              </a:rPr>
            </a:br>
            <a:endParaRPr lang="en-GB" sz="1800" dirty="0">
              <a:latin typeface="Calibri" panose="020F0502020204030204" pitchFamily="34" charset="0"/>
              <a:cs typeface="Calibri" panose="020F0502020204030204" pitchFamily="34" charset="0"/>
            </a:endParaRPr>
          </a:p>
          <a:p>
            <a:pPr marL="0" lvl="1" indent="0">
              <a:spcBef>
                <a:spcPts val="0"/>
              </a:spcBef>
              <a:buClr>
                <a:schemeClr val="tx2">
                  <a:lumMod val="60000"/>
                  <a:lumOff val="40000"/>
                </a:schemeClr>
              </a:buClr>
              <a:buNone/>
            </a:pPr>
            <a:r>
              <a:rPr lang="en-GB" sz="2000" dirty="0">
                <a:latin typeface="Calibri" panose="020F0502020204030204" pitchFamily="34" charset="0"/>
                <a:cs typeface="Calibri" panose="020F0502020204030204" pitchFamily="34" charset="0"/>
              </a:rPr>
              <a:t>The objective is to estimate the proportions (as a percentage of total informal employment) of: </a:t>
            </a:r>
          </a:p>
          <a:p>
            <a:pPr lvl="1">
              <a:spcBef>
                <a:spcPts val="300"/>
              </a:spcBef>
              <a:buClr>
                <a:schemeClr val="tx1">
                  <a:lumMod val="75000"/>
                  <a:lumOff val="25000"/>
                </a:schemeClr>
              </a:buClr>
              <a:buFont typeface="Wingdings 2" panose="05020102010507070707" pitchFamily="18" charset="2"/>
              <a:buChar char=""/>
            </a:pPr>
            <a:r>
              <a:rPr lang="en-GB" sz="2000" dirty="0">
                <a:latin typeface="Calibri" panose="020F0502020204030204" pitchFamily="34" charset="0"/>
                <a:cs typeface="Calibri" panose="020F0502020204030204" pitchFamily="34" charset="0"/>
              </a:rPr>
              <a:t>Persons in informal employment in informal sector enterprises</a:t>
            </a:r>
          </a:p>
          <a:p>
            <a:pPr lvl="1">
              <a:spcBef>
                <a:spcPts val="300"/>
              </a:spcBef>
              <a:buClr>
                <a:schemeClr val="tx1">
                  <a:lumMod val="75000"/>
                  <a:lumOff val="25000"/>
                </a:schemeClr>
              </a:buClr>
              <a:buFont typeface="Wingdings 2" panose="05020102010507070707" pitchFamily="18" charset="2"/>
              <a:buChar char=""/>
            </a:pPr>
            <a:r>
              <a:rPr lang="en-GB" sz="2000" dirty="0">
                <a:latin typeface="Calibri" panose="020F0502020204030204" pitchFamily="34" charset="0"/>
                <a:cs typeface="Calibri" panose="020F0502020204030204" pitchFamily="34" charset="0"/>
              </a:rPr>
              <a:t>Persons in informal employment in formal sector </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enterprises</a:t>
            </a:r>
          </a:p>
          <a:p>
            <a:pPr lvl="1">
              <a:spcBef>
                <a:spcPts val="300"/>
              </a:spcBef>
              <a:buClr>
                <a:schemeClr val="tx1">
                  <a:lumMod val="75000"/>
                  <a:lumOff val="25000"/>
                </a:schemeClr>
              </a:buClr>
              <a:buFont typeface="Wingdings 2" panose="05020102010507070707" pitchFamily="18" charset="2"/>
              <a:buChar char=""/>
            </a:pPr>
            <a:r>
              <a:rPr lang="en-GB" sz="2000" dirty="0">
                <a:latin typeface="Calibri" panose="020F0502020204030204" pitchFamily="34" charset="0"/>
                <a:cs typeface="Calibri" panose="020F0502020204030204" pitchFamily="34" charset="0"/>
              </a:rPr>
              <a:t>Persons in informal employment in households</a:t>
            </a:r>
          </a:p>
        </p:txBody>
      </p:sp>
      <p:sp>
        <p:nvSpPr>
          <p:cNvPr id="3" name="ZoneTexte 2">
            <a:extLst>
              <a:ext uri="{FF2B5EF4-FFF2-40B4-BE49-F238E27FC236}">
                <a16:creationId xmlns:a16="http://schemas.microsoft.com/office/drawing/2014/main" id="{1DB403E3-F64A-408D-86C8-473397201620}"/>
              </a:ext>
            </a:extLst>
          </p:cNvPr>
          <p:cNvSpPr txBox="1"/>
          <p:nvPr/>
        </p:nvSpPr>
        <p:spPr>
          <a:xfrm>
            <a:off x="7032104" y="4375508"/>
            <a:ext cx="5003511" cy="2416046"/>
          </a:xfrm>
          <a:prstGeom prst="rect">
            <a:avLst/>
          </a:prstGeom>
          <a:solidFill>
            <a:schemeClr val="bg1">
              <a:lumMod val="85000"/>
            </a:schemeClr>
          </a:solidFill>
          <a:ln>
            <a:solidFill>
              <a:schemeClr val="accent1"/>
            </a:solidFill>
          </a:ln>
        </p:spPr>
        <p:txBody>
          <a:bodyPr wrap="square" rtlCol="0">
            <a:spAutoFit/>
          </a:bodyPr>
          <a:lstStyle/>
          <a:p>
            <a:pPr marL="257175" marR="0" lvl="0" indent="-257175" algn="l" defTabSz="914400" rtl="0" eaLnBrk="1" fontAlgn="base" latinLnBrk="0" hangingPunct="1">
              <a:lnSpc>
                <a:spcPct val="100000"/>
              </a:lnSpc>
              <a:spcBef>
                <a:spcPts val="450"/>
              </a:spcBef>
              <a:spcAft>
                <a:spcPct val="0"/>
              </a:spcAft>
              <a:buClr>
                <a:srgbClr val="C00000"/>
              </a:buClr>
              <a:buSzTx/>
              <a:buFont typeface="Wingdings 2" panose="05020102010507070707" pitchFamily="18" charset="2"/>
              <a:buChar char="Ò"/>
              <a:tabLst/>
              <a:defRPr/>
            </a:pPr>
            <a:r>
              <a:rPr kumimoji="0" lang="en-GB" sz="2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Discussion of results</a:t>
            </a:r>
          </a:p>
          <a:p>
            <a:pPr marL="557213" marR="0" lvl="1" indent="-214313" algn="l" defTabSz="914400" rtl="0" eaLnBrk="1" fontAlgn="base" latinLnBrk="0" hangingPunct="1">
              <a:lnSpc>
                <a:spcPct val="100000"/>
              </a:lnSpc>
              <a:spcBef>
                <a:spcPts val="300"/>
              </a:spcBef>
              <a:spcAft>
                <a:spcPct val="0"/>
              </a:spcAft>
              <a:buClr>
                <a:srgbClr val="000000">
                  <a:lumMod val="75000"/>
                  <a:lumOff val="25000"/>
                </a:srgbClr>
              </a:buClr>
              <a:buSzTx/>
              <a:buFont typeface="Wingdings 2" panose="050201020105070707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Can you illustrate each group with typical examples of workers</a:t>
            </a:r>
          </a:p>
          <a:p>
            <a:pPr marL="557213" marR="0" lvl="1" indent="-214313" algn="l" defTabSz="914400" rtl="0" eaLnBrk="1" fontAlgn="base" latinLnBrk="0" hangingPunct="1">
              <a:lnSpc>
                <a:spcPct val="100000"/>
              </a:lnSpc>
              <a:spcBef>
                <a:spcPts val="300"/>
              </a:spcBef>
              <a:spcAft>
                <a:spcPct val="0"/>
              </a:spcAft>
              <a:buClr>
                <a:srgbClr val="000000">
                  <a:lumMod val="75000"/>
                  <a:lumOff val="25000"/>
                </a:srgbClr>
              </a:buClr>
              <a:buSzTx/>
              <a:buFont typeface="Wingdings 2" panose="050201020105070707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Can you associate to each group, some examples of measures to facilitate the transition to formality (including reduction of decent work deficits) to illustrate “What formalization means may mean for them?”</a:t>
            </a:r>
          </a:p>
        </p:txBody>
      </p:sp>
    </p:spTree>
    <p:extLst>
      <p:ext uri="{BB962C8B-B14F-4D97-AF65-F5344CB8AC3E}">
        <p14:creationId xmlns:p14="http://schemas.microsoft.com/office/powerpoint/2010/main" val="25628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641067"/>
            <a:ext cx="6855142" cy="1824055"/>
          </a:xfrm>
        </p:spPr>
        <p:txBody>
          <a:bodyPr/>
          <a:lstStyle/>
          <a:p>
            <a:r>
              <a:rPr lang="en-GB" b="0" dirty="0">
                <a:solidFill>
                  <a:schemeClr val="bg1"/>
                </a:solidFill>
              </a:rPr>
              <a:t>Homework: </a:t>
            </a:r>
            <a:br>
              <a:rPr lang="en-GB" b="0" dirty="0">
                <a:solidFill>
                  <a:schemeClr val="bg1"/>
                </a:solidFill>
              </a:rPr>
            </a:br>
            <a:r>
              <a:rPr lang="en-GB" b="0" dirty="0">
                <a:solidFill>
                  <a:schemeClr val="bg1"/>
                </a:solidFill>
              </a:rPr>
              <a:t>Read the Abelina case study</a:t>
            </a:r>
            <a:br>
              <a:rPr lang="en-GB" b="0" dirty="0">
                <a:solidFill>
                  <a:schemeClr val="bg1"/>
                </a:solidFill>
              </a:rPr>
            </a:br>
            <a:endParaRPr lang="en-GB" dirty="0">
              <a:solidFill>
                <a:schemeClr val="bg1"/>
              </a:solidFill>
            </a:endParaRPr>
          </a:p>
        </p:txBody>
      </p:sp>
      <p:sp>
        <p:nvSpPr>
          <p:cNvPr id="3" name="TextBox 2">
            <a:extLst>
              <a:ext uri="{FF2B5EF4-FFF2-40B4-BE49-F238E27FC236}">
                <a16:creationId xmlns:a16="http://schemas.microsoft.com/office/drawing/2014/main" id="{272762B3-EEA0-7B68-1270-2A690D375F6E}"/>
              </a:ext>
            </a:extLst>
          </p:cNvPr>
          <p:cNvSpPr txBox="1"/>
          <p:nvPr/>
        </p:nvSpPr>
        <p:spPr>
          <a:xfrm rot="1825802">
            <a:off x="10167568" y="4041206"/>
            <a:ext cx="12301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30050"/>
                </a:solidFill>
                <a:effectLst/>
                <a:uLnTx/>
                <a:uFillTx/>
                <a:latin typeface="Bradley Hand ITC" panose="03070402050302030203" pitchFamily="66" charset="0"/>
                <a:ea typeface="+mn-ea"/>
                <a:cs typeface="+mn-cs"/>
              </a:rPr>
              <a:t>Florence Bonnet</a:t>
            </a:r>
            <a:endParaRPr kumimoji="0" lang="en-GB" sz="1200" b="0" i="0" u="none" strike="noStrike" kern="1200" cap="none" spc="0" normalizeH="0" baseline="0" noProof="0" dirty="0">
              <a:ln>
                <a:noFill/>
              </a:ln>
              <a:solidFill>
                <a:srgbClr val="230050"/>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4035575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079776" y="3429000"/>
            <a:ext cx="6768752" cy="1296144"/>
          </a:xfrm>
        </p:spPr>
        <p:txBody>
          <a:bodyPr>
            <a:noAutofit/>
          </a:bodyPr>
          <a:lstStyle/>
          <a:p>
            <a:pPr marL="0" indent="0" algn="r">
              <a:spcBef>
                <a:spcPts val="450"/>
              </a:spcBef>
              <a:spcAft>
                <a:spcPts val="450"/>
              </a:spcAft>
              <a:buClr>
                <a:schemeClr val="tx2">
                  <a:lumMod val="60000"/>
                  <a:lumOff val="40000"/>
                </a:schemeClr>
              </a:buClr>
              <a:buSzPct val="110000"/>
              <a:buNone/>
            </a:pPr>
            <a:r>
              <a:rPr lang="en-GB" sz="5400" dirty="0">
                <a:solidFill>
                  <a:schemeClr val="bg1"/>
                </a:solidFill>
                <a:latin typeface="Cavolini" panose="020B0502040204020203" pitchFamily="66" charset="0"/>
                <a:cs typeface="Cavolini" panose="020B0502040204020203" pitchFamily="66" charset="0"/>
              </a:rPr>
              <a:t>Thank </a:t>
            </a:r>
            <a:r>
              <a:rPr lang="en-GB" sz="6600" dirty="0">
                <a:solidFill>
                  <a:schemeClr val="bg1"/>
                </a:solidFill>
                <a:latin typeface="Cavolini" panose="020B0502040204020203" pitchFamily="66" charset="0"/>
                <a:cs typeface="Cavolini" panose="020B0502040204020203" pitchFamily="66" charset="0"/>
              </a:rPr>
              <a:t>you</a:t>
            </a:r>
            <a:r>
              <a:rPr lang="en-GB" sz="5400" dirty="0">
                <a:solidFill>
                  <a:schemeClr val="bg1"/>
                </a:solidFill>
                <a:latin typeface="Cavolini" panose="020B0502040204020203" pitchFamily="66" charset="0"/>
                <a:cs typeface="Cavolini" panose="020B0502040204020203" pitchFamily="66" charset="0"/>
              </a:rPr>
              <a:t> !</a:t>
            </a:r>
            <a:endParaRPr lang="en-GB" sz="4800" dirty="0">
              <a:solidFill>
                <a:schemeClr val="bg1"/>
              </a:solidFill>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3230271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53444-8EE1-3D7D-CF8D-92F43EC1763C}"/>
              </a:ext>
            </a:extLst>
          </p:cNvPr>
          <p:cNvPicPr>
            <a:picLocks noChangeAspect="1"/>
          </p:cNvPicPr>
          <p:nvPr/>
        </p:nvPicPr>
        <p:blipFill>
          <a:blip r:embed="rId2"/>
          <a:stretch>
            <a:fillRect/>
          </a:stretch>
        </p:blipFill>
        <p:spPr>
          <a:xfrm>
            <a:off x="542076" y="3429000"/>
            <a:ext cx="6780171" cy="2387600"/>
          </a:xfrm>
          <a:prstGeom prst="rect">
            <a:avLst/>
          </a:prstGeom>
        </p:spPr>
      </p:pic>
      <p:sp>
        <p:nvSpPr>
          <p:cNvPr id="2" name="Title 1"/>
          <p:cNvSpPr>
            <a:spLocks noGrp="1"/>
          </p:cNvSpPr>
          <p:nvPr>
            <p:ph type="title"/>
          </p:nvPr>
        </p:nvSpPr>
        <p:spPr>
          <a:xfrm>
            <a:off x="331049" y="2232266"/>
            <a:ext cx="7568942" cy="1824055"/>
          </a:xfrm>
        </p:spPr>
        <p:txBody>
          <a:bodyPr/>
          <a:lstStyle/>
          <a:p>
            <a:r>
              <a:rPr lang="en-GB" sz="3600" b="0" dirty="0">
                <a:solidFill>
                  <a:schemeClr val="bg1"/>
                </a:solidFill>
              </a:rPr>
              <a:t>Indicators referring to economic units</a:t>
            </a:r>
            <a:br>
              <a:rPr lang="en-GB" sz="3600" b="0" dirty="0">
                <a:solidFill>
                  <a:schemeClr val="bg1"/>
                </a:solidFill>
              </a:rPr>
            </a:br>
            <a:r>
              <a:rPr lang="en-GB" sz="3600" dirty="0">
                <a:solidFill>
                  <a:schemeClr val="bg1"/>
                </a:solidFill>
              </a:rPr>
              <a:t>Informal sector [§136]</a:t>
            </a:r>
            <a:endParaRPr lang="en-GB" b="0" dirty="0">
              <a:solidFill>
                <a:schemeClr val="bg1"/>
              </a:solidFill>
            </a:endParaRPr>
          </a:p>
        </p:txBody>
      </p:sp>
      <p:sp>
        <p:nvSpPr>
          <p:cNvPr id="6" name="Rectangle 5">
            <a:extLst>
              <a:ext uri="{FF2B5EF4-FFF2-40B4-BE49-F238E27FC236}">
                <a16:creationId xmlns:a16="http://schemas.microsoft.com/office/drawing/2014/main" id="{3B27F345-0429-5BE9-12E5-B92E47430477}"/>
              </a:ext>
            </a:extLst>
          </p:cNvPr>
          <p:cNvSpPr/>
          <p:nvPr/>
        </p:nvSpPr>
        <p:spPr>
          <a:xfrm>
            <a:off x="2834640" y="3594100"/>
            <a:ext cx="1354293" cy="1346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853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246124"/>
            <a:ext cx="8780780" cy="530466"/>
          </a:xfrm>
        </p:spPr>
        <p:txBody>
          <a:bodyPr/>
          <a:lstStyle/>
          <a:p>
            <a:r>
              <a:rPr lang="fr-FR" sz="3200" b="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Reference unit:</a:t>
            </a:r>
            <a:r>
              <a:rPr lang="en-GB" sz="3200" b="0" dirty="0">
                <a:solidFill>
                  <a:schemeClr val="accent6">
                    <a:lumMod val="50000"/>
                  </a:schemeClr>
                </a:solidFill>
                <a:latin typeface="Calibri" panose="020F0502020204030204" pitchFamily="34" charset="0"/>
                <a:cs typeface="Calibri" panose="020F0502020204030204" pitchFamily="34" charset="0"/>
              </a:rPr>
              <a:t> </a:t>
            </a:r>
            <a:r>
              <a:rPr lang="en-GB" sz="3200" dirty="0">
                <a:solidFill>
                  <a:schemeClr val="accent6">
                    <a:lumMod val="50000"/>
                  </a:schemeClr>
                </a:solidFill>
                <a:latin typeface="Calibri" panose="020F0502020204030204" pitchFamily="34" charset="0"/>
                <a:cs typeface="Calibri" panose="020F0502020204030204" pitchFamily="34" charset="0"/>
              </a:rPr>
              <a:t>Economic units</a:t>
            </a:r>
            <a:r>
              <a:rPr lang="en-GB" sz="3200" b="0" dirty="0">
                <a:solidFill>
                  <a:schemeClr val="accent6">
                    <a:lumMod val="50000"/>
                  </a:schemeClr>
                </a:solidFill>
                <a:latin typeface="Calibri" panose="020F0502020204030204" pitchFamily="34" charset="0"/>
                <a:cs typeface="Calibri" panose="020F0502020204030204" pitchFamily="34" charset="0"/>
              </a:rPr>
              <a:t>  | Introduction (1)</a:t>
            </a:r>
            <a:endParaRPr lang="en-GB" sz="4000" dirty="0">
              <a:solidFill>
                <a:schemeClr val="accent6">
                  <a:lumMod val="50000"/>
                </a:schemeClr>
              </a:solidFill>
            </a:endParaRPr>
          </a:p>
        </p:txBody>
      </p:sp>
      <p:sp>
        <p:nvSpPr>
          <p:cNvPr id="3" name="Content Placeholder 2"/>
          <p:cNvSpPr>
            <a:spLocks noGrp="1"/>
          </p:cNvSpPr>
          <p:nvPr>
            <p:ph sz="half" idx="1"/>
          </p:nvPr>
        </p:nvSpPr>
        <p:spPr>
          <a:xfrm>
            <a:off x="2064232" y="1558326"/>
            <a:ext cx="9466352" cy="5053549"/>
          </a:xfrm>
        </p:spPr>
        <p:txBody>
          <a:bodyPr>
            <a:noAutofit/>
          </a:bodyPr>
          <a:lstStyle/>
          <a:p>
            <a:pPr marL="344651" lvl="4" indent="-342900">
              <a:spcBef>
                <a:spcPts val="1200"/>
              </a:spcBef>
              <a:spcAft>
                <a:spcPts val="600"/>
              </a:spcAft>
              <a:buClr>
                <a:schemeClr val="accent5">
                  <a:lumMod val="50000"/>
                </a:schemeClr>
              </a:buClr>
              <a:buSzPct val="100000"/>
              <a:buFont typeface="Wingdings 2" panose="05020102010507070707" pitchFamily="18" charset="2"/>
              <a:buChar char="Í"/>
              <a:defRPr/>
            </a:pPr>
            <a:r>
              <a:rPr lang="en-GB" sz="1900" dirty="0">
                <a:solidFill>
                  <a:srgbClr val="000000"/>
                </a:solidFill>
                <a:latin typeface="Calibri" panose="020F0502020204030204" pitchFamily="34" charset="0"/>
                <a:cs typeface="Calibri" panose="020F0502020204030204" pitchFamily="34" charset="0"/>
              </a:rPr>
              <a:t>The indicators referring to the informal sector are organized around the reference units of </a:t>
            </a:r>
            <a:r>
              <a:rPr lang="en-GB" sz="1900" b="1" dirty="0">
                <a:solidFill>
                  <a:srgbClr val="000000"/>
                </a:solidFill>
                <a:latin typeface="Calibri" panose="020F0502020204030204" pitchFamily="34" charset="0"/>
                <a:cs typeface="Calibri" panose="020F0502020204030204" pitchFamily="34" charset="0"/>
              </a:rPr>
              <a:t>economic units</a:t>
            </a:r>
            <a:r>
              <a:rPr lang="en-GB" sz="1900" dirty="0">
                <a:solidFill>
                  <a:srgbClr val="000000"/>
                </a:solidFill>
                <a:latin typeface="Calibri" panose="020F0502020204030204" pitchFamily="34" charset="0"/>
                <a:cs typeface="Calibri" panose="020F0502020204030204" pitchFamily="34" charset="0"/>
              </a:rPr>
              <a:t>. </a:t>
            </a:r>
          </a:p>
          <a:p>
            <a:pPr marL="344651" lvl="4" indent="-342900">
              <a:spcBef>
                <a:spcPts val="1200"/>
              </a:spcBef>
              <a:spcAft>
                <a:spcPts val="600"/>
              </a:spcAft>
              <a:buClr>
                <a:schemeClr val="accent5">
                  <a:lumMod val="50000"/>
                </a:schemeClr>
              </a:buClr>
              <a:buSzPct val="100000"/>
              <a:buFont typeface="Wingdings 2" panose="05020102010507070707" pitchFamily="18" charset="2"/>
              <a:buChar char="Í"/>
              <a:defRPr/>
            </a:pPr>
            <a:r>
              <a:rPr lang="en-GB" sz="1900" dirty="0">
                <a:solidFill>
                  <a:srgbClr val="000000"/>
                </a:solidFill>
                <a:latin typeface="Calibri" panose="020F0502020204030204" pitchFamily="34" charset="0"/>
                <a:cs typeface="Calibri" panose="020F0502020204030204" pitchFamily="34" charset="0"/>
              </a:rPr>
              <a:t>Indicators in the resolution reflect the extent of informal household unincorporated market enterprises; the composition of the informal sector (compared to the formal sector); the exposure to informality of different categories of economic units and productivity (of informal compared to formal economic units)</a:t>
            </a:r>
          </a:p>
          <a:p>
            <a:pPr marL="344651" lvl="4" indent="-342900">
              <a:spcBef>
                <a:spcPts val="1200"/>
              </a:spcBef>
              <a:spcAft>
                <a:spcPts val="600"/>
              </a:spcAft>
              <a:buClr>
                <a:schemeClr val="accent5">
                  <a:lumMod val="50000"/>
                </a:schemeClr>
              </a:buClr>
              <a:buSzPct val="100000"/>
              <a:buFont typeface="Wingdings 2" panose="05020102010507070707" pitchFamily="18" charset="2"/>
              <a:buChar char="Í"/>
              <a:defRPr/>
            </a:pPr>
            <a:r>
              <a:rPr lang="en-GB" sz="1900" dirty="0">
                <a:solidFill>
                  <a:schemeClr val="tx2">
                    <a:lumMod val="95000"/>
                    <a:lumOff val="5000"/>
                  </a:schemeClr>
                </a:solidFill>
                <a:latin typeface="Calibri" panose="020F0502020204030204" pitchFamily="34" charset="0"/>
                <a:cs typeface="Calibri" panose="020F0502020204030204" pitchFamily="34" charset="0"/>
              </a:rPr>
              <a:t>Only a limited set of indicators included in the resolution but ample space given for additional indicators as part of the accompanying indicator framework to cover notably issues such as: </a:t>
            </a:r>
          </a:p>
          <a:p>
            <a:pPr marL="622300" lvl="5" indent="-355600">
              <a:spcBef>
                <a:spcPts val="0"/>
              </a:spcBef>
              <a:buClr>
                <a:srgbClr val="FF0000"/>
              </a:buClr>
              <a:buSzPct val="80000"/>
              <a:defRPr/>
            </a:pPr>
            <a:r>
              <a:rPr lang="en-GB" sz="1900" dirty="0">
                <a:solidFill>
                  <a:srgbClr val="000000"/>
                </a:solidFill>
                <a:latin typeface="Calibri" panose="020F0502020204030204" pitchFamily="34" charset="0"/>
                <a:cs typeface="Calibri" panose="020F0502020204030204" pitchFamily="34" charset="0"/>
              </a:rPr>
              <a:t>Factors enhancing/ constraining the development of economic units and productivity, such as </a:t>
            </a:r>
            <a:r>
              <a:rPr lang="en-GB" sz="1900" i="1" dirty="0">
                <a:solidFill>
                  <a:srgbClr val="000000"/>
                </a:solidFill>
                <a:latin typeface="Calibri" panose="020F0502020204030204" pitchFamily="34" charset="0"/>
                <a:cs typeface="Calibri" panose="020F0502020204030204" pitchFamily="34" charset="0"/>
              </a:rPr>
              <a:t>labour related factors</a:t>
            </a:r>
            <a:r>
              <a:rPr lang="en-GB" sz="1900" dirty="0">
                <a:solidFill>
                  <a:srgbClr val="000000"/>
                </a:solidFill>
                <a:latin typeface="Calibri" panose="020F0502020204030204" pitchFamily="34" charset="0"/>
                <a:cs typeface="Calibri" panose="020F0502020204030204" pitchFamily="34" charset="0"/>
              </a:rPr>
              <a:t>, </a:t>
            </a:r>
            <a:r>
              <a:rPr lang="en-GB" sz="1900" i="1" dirty="0">
                <a:solidFill>
                  <a:srgbClr val="000000"/>
                </a:solidFill>
                <a:latin typeface="Calibri" panose="020F0502020204030204" pitchFamily="34" charset="0"/>
                <a:cs typeface="Calibri" panose="020F0502020204030204" pitchFamily="34" charset="0"/>
              </a:rPr>
              <a:t>production related factors</a:t>
            </a:r>
            <a:r>
              <a:rPr lang="en-GB" sz="1900" dirty="0">
                <a:solidFill>
                  <a:srgbClr val="000000"/>
                </a:solidFill>
                <a:latin typeface="Calibri" panose="020F0502020204030204" pitchFamily="34" charset="0"/>
                <a:cs typeface="Calibri" panose="020F0502020204030204" pitchFamily="34" charset="0"/>
              </a:rPr>
              <a:t> (access to property, finance, machines or equipment, etc.); </a:t>
            </a:r>
            <a:r>
              <a:rPr lang="en-GB" sz="1900" i="1" dirty="0">
                <a:solidFill>
                  <a:srgbClr val="000000"/>
                </a:solidFill>
                <a:latin typeface="Calibri" panose="020F0502020204030204" pitchFamily="34" charset="0"/>
                <a:cs typeface="Calibri" panose="020F0502020204030204" pitchFamily="34" charset="0"/>
              </a:rPr>
              <a:t>business environment factors</a:t>
            </a:r>
            <a:r>
              <a:rPr lang="en-GB" sz="1900" dirty="0">
                <a:solidFill>
                  <a:srgbClr val="000000"/>
                </a:solidFill>
                <a:latin typeface="Calibri" panose="020F0502020204030204" pitchFamily="34" charset="0"/>
                <a:cs typeface="Calibri" panose="020F0502020204030204" pitchFamily="34" charset="0"/>
              </a:rPr>
              <a:t> (customers, suppliers and competitors, linkages between formal/informal sector), </a:t>
            </a:r>
            <a:r>
              <a:rPr lang="en-GB" sz="1900" i="1" dirty="0">
                <a:solidFill>
                  <a:srgbClr val="000000"/>
                </a:solidFill>
                <a:latin typeface="Calibri" panose="020F0502020204030204" pitchFamily="34" charset="0"/>
                <a:cs typeface="Calibri" panose="020F0502020204030204" pitchFamily="34" charset="0"/>
              </a:rPr>
              <a:t>administrative factors</a:t>
            </a:r>
            <a:r>
              <a:rPr lang="en-GB" sz="1900" dirty="0">
                <a:solidFill>
                  <a:srgbClr val="000000"/>
                </a:solidFill>
                <a:latin typeface="Calibri" panose="020F0502020204030204" pitchFamily="34" charset="0"/>
                <a:cs typeface="Calibri" panose="020F0502020204030204" pitchFamily="34" charset="0"/>
              </a:rPr>
              <a:t> </a:t>
            </a:r>
          </a:p>
          <a:p>
            <a:pPr marL="622300" lvl="5" indent="-355600">
              <a:spcBef>
                <a:spcPts val="0"/>
              </a:spcBef>
              <a:buClr>
                <a:srgbClr val="FF0000"/>
              </a:buClr>
              <a:buSzPct val="80000"/>
              <a:defRPr/>
            </a:pPr>
            <a:r>
              <a:rPr lang="en-GB" sz="1900" dirty="0">
                <a:solidFill>
                  <a:srgbClr val="000000"/>
                </a:solidFill>
                <a:latin typeface="Calibri" panose="020F0502020204030204" pitchFamily="34" charset="0"/>
                <a:cs typeface="Calibri" panose="020F0502020204030204" pitchFamily="34" charset="0"/>
              </a:rPr>
              <a:t>Motivation: initial motivation to create the economic unit; motivation to formalize</a:t>
            </a:r>
          </a:p>
          <a:p>
            <a:pPr marL="622300" lvl="5" indent="-355600">
              <a:spcBef>
                <a:spcPts val="0"/>
              </a:spcBef>
              <a:buClr>
                <a:srgbClr val="FF0000"/>
              </a:buClr>
              <a:buSzPct val="80000"/>
              <a:defRPr/>
            </a:pPr>
            <a:r>
              <a:rPr lang="en-GB" sz="1900" dirty="0">
                <a:solidFill>
                  <a:srgbClr val="000000"/>
                </a:solidFill>
                <a:latin typeface="Calibri" panose="020F0502020204030204" pitchFamily="34" charset="0"/>
                <a:cs typeface="Calibri" panose="020F0502020204030204" pitchFamily="34" charset="0"/>
              </a:rPr>
              <a:t>Past trends, prospects and needs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8" name="Flèche : droite 3">
            <a:extLst>
              <a:ext uri="{FF2B5EF4-FFF2-40B4-BE49-F238E27FC236}">
                <a16:creationId xmlns:a16="http://schemas.microsoft.com/office/drawing/2014/main" id="{797C7708-D51B-F3C5-4231-4320D9881644}"/>
              </a:ext>
            </a:extLst>
          </p:cNvPr>
          <p:cNvSpPr/>
          <p:nvPr/>
        </p:nvSpPr>
        <p:spPr>
          <a:xfrm>
            <a:off x="966611" y="474249"/>
            <a:ext cx="1830776" cy="813292"/>
          </a:xfrm>
          <a:prstGeom prst="rightArrow">
            <a:avLst>
              <a:gd name="adj1" fmla="val 60708"/>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136</a:t>
            </a:r>
          </a:p>
        </p:txBody>
      </p:sp>
      <p:sp>
        <p:nvSpPr>
          <p:cNvPr id="10" name="Flèche : droite 8">
            <a:extLst>
              <a:ext uri="{FF2B5EF4-FFF2-40B4-BE49-F238E27FC236}">
                <a16:creationId xmlns:a16="http://schemas.microsoft.com/office/drawing/2014/main" id="{05695E1B-461D-36E9-9BF9-510F1EE6A333}"/>
              </a:ext>
            </a:extLst>
          </p:cNvPr>
          <p:cNvSpPr/>
          <p:nvPr/>
        </p:nvSpPr>
        <p:spPr>
          <a:xfrm>
            <a:off x="108857" y="21315"/>
            <a:ext cx="1955375" cy="845153"/>
          </a:xfrm>
          <a:prstGeom prst="rightArrow">
            <a:avLst>
              <a:gd name="adj1" fmla="val 66062"/>
              <a:gd name="adj2" fmla="val 50000"/>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sector</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739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left)">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246124"/>
            <a:ext cx="8882380" cy="530466"/>
          </a:xfrm>
        </p:spPr>
        <p:txBody>
          <a:bodyPr/>
          <a:lstStyle/>
          <a:p>
            <a:r>
              <a:rPr lang="fr-FR" sz="3200" b="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Reference unit:</a:t>
            </a:r>
            <a:r>
              <a:rPr lang="en-GB" sz="3200" b="0" dirty="0">
                <a:solidFill>
                  <a:schemeClr val="accent6">
                    <a:lumMod val="50000"/>
                  </a:schemeClr>
                </a:solidFill>
                <a:latin typeface="Calibri" panose="020F0502020204030204" pitchFamily="34" charset="0"/>
                <a:cs typeface="Calibri" panose="020F0502020204030204" pitchFamily="34" charset="0"/>
              </a:rPr>
              <a:t> </a:t>
            </a:r>
            <a:r>
              <a:rPr lang="en-GB" sz="3200" dirty="0">
                <a:solidFill>
                  <a:schemeClr val="accent6">
                    <a:lumMod val="50000"/>
                  </a:schemeClr>
                </a:solidFill>
                <a:latin typeface="Calibri" panose="020F0502020204030204" pitchFamily="34" charset="0"/>
                <a:cs typeface="Calibri" panose="020F0502020204030204" pitchFamily="34" charset="0"/>
              </a:rPr>
              <a:t>Economic units</a:t>
            </a:r>
            <a:r>
              <a:rPr lang="en-GB" sz="3200" b="0" dirty="0">
                <a:solidFill>
                  <a:schemeClr val="accent6">
                    <a:lumMod val="50000"/>
                  </a:schemeClr>
                </a:solidFill>
                <a:latin typeface="Calibri" panose="020F0502020204030204" pitchFamily="34" charset="0"/>
                <a:cs typeface="Calibri" panose="020F0502020204030204" pitchFamily="34" charset="0"/>
              </a:rPr>
              <a:t>  | Introduction (2)</a:t>
            </a:r>
            <a:endParaRPr lang="en-GB" sz="4000" dirty="0">
              <a:solidFill>
                <a:schemeClr val="accent6">
                  <a:lumMod val="50000"/>
                </a:schemeClr>
              </a:solidFill>
            </a:endParaRPr>
          </a:p>
        </p:txBody>
      </p:sp>
      <p:sp>
        <p:nvSpPr>
          <p:cNvPr id="3" name="Content Placeholder 2"/>
          <p:cNvSpPr>
            <a:spLocks noGrp="1"/>
          </p:cNvSpPr>
          <p:nvPr>
            <p:ph sz="half" idx="1"/>
          </p:nvPr>
        </p:nvSpPr>
        <p:spPr>
          <a:xfrm>
            <a:off x="1796396" y="2117636"/>
            <a:ext cx="9293788" cy="4076126"/>
          </a:xfrm>
        </p:spPr>
        <p:txBody>
          <a:bodyPr>
            <a:noAutofit/>
          </a:bodyPr>
          <a:lstStyle/>
          <a:p>
            <a:pPr marL="344651" lvl="4" indent="-342900">
              <a:spcBef>
                <a:spcPts val="600"/>
              </a:spcBef>
              <a:spcAft>
                <a:spcPts val="600"/>
              </a:spcAft>
              <a:buClr>
                <a:schemeClr val="accent5">
                  <a:lumMod val="50000"/>
                </a:schemeClr>
              </a:buClr>
              <a:buSzPct val="100000"/>
              <a:buFont typeface="Wingdings 2" panose="05020102010507070707" pitchFamily="18" charset="2"/>
              <a:buChar char="Í"/>
              <a:defRPr/>
            </a:pPr>
            <a:r>
              <a:rPr lang="en-GB" sz="2000" dirty="0">
                <a:solidFill>
                  <a:schemeClr val="tx2">
                    <a:lumMod val="95000"/>
                    <a:lumOff val="5000"/>
                  </a:schemeClr>
                </a:solidFill>
                <a:latin typeface="Calibri" panose="020F0502020204030204" pitchFamily="34" charset="0"/>
                <a:cs typeface="Calibri" panose="020F0502020204030204" pitchFamily="34" charset="0"/>
              </a:rPr>
              <a:t>The understanding of economic units is crucial, but data are not widely available </a:t>
            </a:r>
            <a:r>
              <a:rPr lang="en-GB" sz="2000" dirty="0">
                <a:solidFill>
                  <a:srgbClr val="FF0000"/>
                </a:solidFill>
                <a:latin typeface="Calibri" panose="020F0502020204030204" pitchFamily="34" charset="0"/>
                <a:cs typeface="Calibri" panose="020F0502020204030204" pitchFamily="34" charset="0"/>
                <a:sym typeface="Wingdings 3" panose="05040102010807070707" pitchFamily="18" charset="2"/>
              </a:rPr>
              <a:t> </a:t>
            </a:r>
            <a:r>
              <a:rPr lang="en-GB" sz="2000" dirty="0">
                <a:solidFill>
                  <a:schemeClr val="tx2">
                    <a:lumMod val="95000"/>
                    <a:lumOff val="5000"/>
                  </a:schemeClr>
                </a:solidFill>
                <a:latin typeface="Calibri" panose="020F0502020204030204" pitchFamily="34" charset="0"/>
                <a:cs typeface="Calibri" panose="020F0502020204030204" pitchFamily="34" charset="0"/>
              </a:rPr>
              <a:t> the inclusion of enterprise-based indicators as part of the resolution and the broader indicator framework will hopefully contribute to enhance the availability of such data.</a:t>
            </a:r>
          </a:p>
          <a:p>
            <a:pPr marL="596651" lvl="5" indent="-342900">
              <a:spcBef>
                <a:spcPts val="600"/>
              </a:spcBef>
              <a:spcAft>
                <a:spcPts val="600"/>
              </a:spcAft>
              <a:buClr>
                <a:schemeClr val="accent5">
                  <a:lumMod val="50000"/>
                </a:schemeClr>
              </a:buClr>
              <a:buSzPct val="100000"/>
              <a:buFont typeface="Wingdings 2" panose="05020102010507070707" pitchFamily="18" charset="2"/>
              <a:buChar char="Í"/>
              <a:defRPr/>
            </a:pPr>
            <a:r>
              <a:rPr lang="en-GB" sz="2000" dirty="0">
                <a:solidFill>
                  <a:schemeClr val="tx2">
                    <a:lumMod val="95000"/>
                    <a:lumOff val="5000"/>
                  </a:schemeClr>
                </a:solidFill>
                <a:latin typeface="Calibri" panose="020F0502020204030204" pitchFamily="34" charset="0"/>
                <a:cs typeface="Calibri" panose="020F0502020204030204" pitchFamily="34" charset="0"/>
              </a:rPr>
              <a:t>The majority of persons in informal employment are in the informal sector (85%) </a:t>
            </a:r>
          </a:p>
          <a:p>
            <a:pPr marL="596651" lvl="5" indent="-342900">
              <a:spcBef>
                <a:spcPts val="600"/>
              </a:spcBef>
              <a:spcAft>
                <a:spcPts val="600"/>
              </a:spcAft>
              <a:buClr>
                <a:schemeClr val="accent5">
                  <a:lumMod val="50000"/>
                </a:schemeClr>
              </a:buClr>
              <a:buSzPct val="100000"/>
              <a:buFont typeface="Wingdings 2" panose="05020102010507070707" pitchFamily="18" charset="2"/>
              <a:buChar char="Í"/>
              <a:defRPr/>
            </a:pPr>
            <a:r>
              <a:rPr lang="en-GB" sz="2000" dirty="0">
                <a:solidFill>
                  <a:schemeClr val="tx2">
                    <a:lumMod val="95000"/>
                    <a:lumOff val="5000"/>
                  </a:schemeClr>
                </a:solidFill>
                <a:latin typeface="Calibri" panose="020F0502020204030204" pitchFamily="34" charset="0"/>
                <a:cs typeface="Calibri" panose="020F0502020204030204" pitchFamily="34" charset="0"/>
              </a:rPr>
              <a:t>Importance to understand the role of formal enterprises as well as providers of decent jobs, their sustainability and capacity to grow in a manner  that secures workers’ rights (including preventing informalization)</a:t>
            </a:r>
          </a:p>
          <a:p>
            <a:pPr marL="344651" lvl="4" indent="-342900">
              <a:spcBef>
                <a:spcPts val="600"/>
              </a:spcBef>
              <a:spcAft>
                <a:spcPts val="600"/>
              </a:spcAft>
              <a:buClr>
                <a:schemeClr val="accent5">
                  <a:lumMod val="50000"/>
                </a:schemeClr>
              </a:buClr>
              <a:buSzPct val="100000"/>
              <a:buFont typeface="Wingdings 2" panose="05020102010507070707" pitchFamily="18" charset="2"/>
              <a:buChar char="Í"/>
              <a:defRPr/>
            </a:pPr>
            <a:r>
              <a:rPr lang="en-GB" sz="2000" dirty="0">
                <a:solidFill>
                  <a:schemeClr val="tx2">
                    <a:lumMod val="95000"/>
                    <a:lumOff val="5000"/>
                  </a:schemeClr>
                </a:solidFill>
                <a:latin typeface="Calibri" panose="020F0502020204030204" pitchFamily="34" charset="0"/>
                <a:cs typeface="Calibri" panose="020F0502020204030204" pitchFamily="34" charset="0"/>
              </a:rPr>
              <a:t>Depending on country priorities, the set of enterprise-related indicators can be applied to all economic units or to a subset, such as micro and small economic units or economic units in a given sector</a:t>
            </a:r>
            <a:endParaRPr lang="en-GB" sz="2400" dirty="0">
              <a:solidFill>
                <a:schemeClr val="tx2">
                  <a:lumMod val="95000"/>
                  <a:lumOff val="5000"/>
                </a:schemeClr>
              </a:solidFill>
              <a:latin typeface="Calibri" panose="020F0502020204030204" pitchFamily="34" charset="0"/>
              <a:cs typeface="Calibri" panose="020F0502020204030204" pitchFamily="34" charset="0"/>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8" name="Flèche : droite 3">
            <a:extLst>
              <a:ext uri="{FF2B5EF4-FFF2-40B4-BE49-F238E27FC236}">
                <a16:creationId xmlns:a16="http://schemas.microsoft.com/office/drawing/2014/main" id="{797C7708-D51B-F3C5-4231-4320D9881644}"/>
              </a:ext>
            </a:extLst>
          </p:cNvPr>
          <p:cNvSpPr/>
          <p:nvPr/>
        </p:nvSpPr>
        <p:spPr>
          <a:xfrm>
            <a:off x="966611" y="474249"/>
            <a:ext cx="1830776" cy="813292"/>
          </a:xfrm>
          <a:prstGeom prst="rightArrow">
            <a:avLst>
              <a:gd name="adj1" fmla="val 60708"/>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136</a:t>
            </a:r>
          </a:p>
        </p:txBody>
      </p:sp>
      <p:sp>
        <p:nvSpPr>
          <p:cNvPr id="10" name="Flèche : droite 8">
            <a:extLst>
              <a:ext uri="{FF2B5EF4-FFF2-40B4-BE49-F238E27FC236}">
                <a16:creationId xmlns:a16="http://schemas.microsoft.com/office/drawing/2014/main" id="{05695E1B-461D-36E9-9BF9-510F1EE6A333}"/>
              </a:ext>
            </a:extLst>
          </p:cNvPr>
          <p:cNvSpPr/>
          <p:nvPr/>
        </p:nvSpPr>
        <p:spPr>
          <a:xfrm>
            <a:off x="108857" y="21315"/>
            <a:ext cx="1955375" cy="845153"/>
          </a:xfrm>
          <a:prstGeom prst="rightArrow">
            <a:avLst>
              <a:gd name="adj1" fmla="val 66062"/>
              <a:gd name="adj2" fmla="val 50000"/>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sector</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83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B65DB09-92A3-4788-9EA4-4E5991986A6F}"/>
              </a:ext>
            </a:extLst>
          </p:cNvPr>
          <p:cNvSpPr txBox="1">
            <a:spLocks/>
          </p:cNvSpPr>
          <p:nvPr/>
        </p:nvSpPr>
        <p:spPr>
          <a:xfrm>
            <a:off x="117106" y="1287541"/>
            <a:ext cx="2711445" cy="430673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Limited set of </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recommended indicators</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capturing some of 4 </a:t>
            </a:r>
            <a:r>
              <a:rPr kumimoji="0" lang="en-GB"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ou</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 of the 6 dimensions with </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economic units as reference unit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Most of those indicators require the use of an </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establishment-based survey</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/census alone or combined (e.g. mixed surveys or with LFS/specialized HH surveys)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Produced with less frequency and regularity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1800" b="0" i="0" u="none" strike="noStrike" kern="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b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3141635" y="131435"/>
            <a:ext cx="8778759" cy="575678"/>
          </a:xfrm>
        </p:spPr>
        <p:txBody>
          <a:bodyPr/>
          <a:lstStyle/>
          <a:p>
            <a:r>
              <a:rPr lang="fr-FR" sz="3200" b="0" dirty="0">
                <a:solidFill>
                  <a:schemeClr val="accent6">
                    <a:lumMod val="50000"/>
                  </a:schemeClr>
                </a:solidFill>
                <a:latin typeface="Verdana" panose="020B0604030504040204" pitchFamily="34" charset="0"/>
                <a:ea typeface="Verdana" panose="020B0604030504040204" pitchFamily="34" charset="0"/>
              </a:rPr>
              <a:t>R</a:t>
            </a:r>
            <a:r>
              <a:rPr lang="en-GB" sz="2800" b="0" dirty="0" err="1">
                <a:solidFill>
                  <a:schemeClr val="accent6">
                    <a:lumMod val="50000"/>
                  </a:schemeClr>
                </a:solidFill>
                <a:latin typeface="Verdana" panose="020B0604030504040204" pitchFamily="34" charset="0"/>
                <a:ea typeface="Verdana" panose="020B0604030504040204" pitchFamily="34" charset="0"/>
              </a:rPr>
              <a:t>eference</a:t>
            </a:r>
            <a:r>
              <a:rPr lang="en-GB" sz="2800" b="0" dirty="0">
                <a:solidFill>
                  <a:schemeClr val="accent6">
                    <a:lumMod val="50000"/>
                  </a:schemeClr>
                </a:solidFill>
                <a:latin typeface="Verdana" panose="020B0604030504040204" pitchFamily="34" charset="0"/>
                <a:ea typeface="Verdana" panose="020B0604030504040204" pitchFamily="34" charset="0"/>
              </a:rPr>
              <a:t> unit: </a:t>
            </a:r>
            <a:r>
              <a:rPr lang="en-GB" sz="2800" dirty="0">
                <a:solidFill>
                  <a:schemeClr val="accent6">
                    <a:lumMod val="50000"/>
                  </a:schemeClr>
                </a:solidFill>
                <a:latin typeface="Verdana" panose="020B0604030504040204" pitchFamily="34" charset="0"/>
                <a:ea typeface="Verdana" panose="020B0604030504040204" pitchFamily="34" charset="0"/>
              </a:rPr>
              <a:t>Economic units</a:t>
            </a:r>
            <a:endParaRPr lang="en-GB" sz="3200" dirty="0">
              <a:solidFill>
                <a:schemeClr val="accent6">
                  <a:lumMod val="50000"/>
                </a:schemeClr>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8908D349-7B39-4C32-9A1B-BCDDFBD5C9B3}"/>
              </a:ext>
            </a:extLst>
          </p:cNvPr>
          <p:cNvSpPr txBox="1"/>
          <p:nvPr/>
        </p:nvSpPr>
        <p:spPr>
          <a:xfrm>
            <a:off x="8084291" y="700244"/>
            <a:ext cx="4115507" cy="156966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Senegal</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a:t>
            </a:r>
            <a:r>
              <a:rPr kumimoji="0" lang="en-GB"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136a</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P</a:t>
            </a:r>
            <a:r>
              <a:rPr kumimoji="0" lang="en-GB" sz="1600" b="0"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ercentage</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of informal household unincorporated market enterprises in relation to the total number of economic units in the informal and formal sector, by economic activity </a:t>
            </a:r>
            <a:r>
              <a:rPr kumimoji="0" lang="en-GB" sz="1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(RGE 2016)</a:t>
            </a:r>
            <a:endPar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14" name="Rectangle 13">
            <a:extLst>
              <a:ext uri="{FF2B5EF4-FFF2-40B4-BE49-F238E27FC236}">
                <a16:creationId xmlns:a16="http://schemas.microsoft.com/office/drawing/2014/main" id="{15370A6C-5735-4756-861C-DF62BB579ED2}"/>
              </a:ext>
            </a:extLst>
          </p:cNvPr>
          <p:cNvSpPr/>
          <p:nvPr/>
        </p:nvSpPr>
        <p:spPr>
          <a:xfrm>
            <a:off x="159594" y="5980050"/>
            <a:ext cx="2674699" cy="3666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Dimension </a:t>
            </a: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A</a:t>
            </a:r>
            <a:endPar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52A88E9E-4615-427B-9851-8AFAAFDD8D36}"/>
              </a:ext>
            </a:extLst>
          </p:cNvPr>
          <p:cNvPicPr>
            <a:picLocks noChangeAspect="1"/>
          </p:cNvPicPr>
          <p:nvPr/>
        </p:nvPicPr>
        <p:blipFill>
          <a:blip r:embed="rId3"/>
          <a:stretch>
            <a:fillRect/>
          </a:stretch>
        </p:blipFill>
        <p:spPr>
          <a:xfrm>
            <a:off x="8254876" y="2147611"/>
            <a:ext cx="3774336" cy="2949481"/>
          </a:xfrm>
          <a:prstGeom prst="rect">
            <a:avLst/>
          </a:prstGeom>
        </p:spPr>
      </p:pic>
      <p:sp>
        <p:nvSpPr>
          <p:cNvPr id="37" name="Rectangle 36">
            <a:extLst>
              <a:ext uri="{FF2B5EF4-FFF2-40B4-BE49-F238E27FC236}">
                <a16:creationId xmlns:a16="http://schemas.microsoft.com/office/drawing/2014/main" id="{D9FD027D-C5A2-4761-AA28-B3DF68A368D6}"/>
              </a:ext>
            </a:extLst>
          </p:cNvPr>
          <p:cNvSpPr/>
          <p:nvPr/>
        </p:nvSpPr>
        <p:spPr>
          <a:xfrm>
            <a:off x="159594" y="5980050"/>
            <a:ext cx="2674699" cy="3666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Dimension </a:t>
            </a: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B</a:t>
            </a:r>
            <a:endPar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EEA160C6-8E10-44A3-8BD7-874A1B7F4805}"/>
              </a:ext>
            </a:extLst>
          </p:cNvPr>
          <p:cNvSpPr txBox="1"/>
          <p:nvPr/>
        </p:nvSpPr>
        <p:spPr>
          <a:xfrm>
            <a:off x="8063661" y="686523"/>
            <a:ext cx="4072166" cy="1569660"/>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Senegal</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a:t>
            </a:r>
            <a:r>
              <a:rPr kumimoji="0" lang="en-GB"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136b </a:t>
            </a: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Distribution of informal household unincorporated market enterprises and formal economic units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by highest level of education of the owner </a:t>
            </a:r>
            <a:b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b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(RGE 2016)</a:t>
            </a: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39" name="TextBox 38">
            <a:extLst>
              <a:ext uri="{FF2B5EF4-FFF2-40B4-BE49-F238E27FC236}">
                <a16:creationId xmlns:a16="http://schemas.microsoft.com/office/drawing/2014/main" id="{70119F90-38BC-4A4D-939A-DAF3F137278D}"/>
              </a:ext>
            </a:extLst>
          </p:cNvPr>
          <p:cNvSpPr txBox="1"/>
          <p:nvPr/>
        </p:nvSpPr>
        <p:spPr>
          <a:xfrm>
            <a:off x="8010833" y="3567392"/>
            <a:ext cx="4109001" cy="1569660"/>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Senegal</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GB"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136b</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Distribution of informal household </a:t>
            </a: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unincorporated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market enterprises and formal economic units by social capital (%, RGE 2016)</a:t>
            </a: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pic>
        <p:nvPicPr>
          <p:cNvPr id="40" name="Picture 39">
            <a:extLst>
              <a:ext uri="{FF2B5EF4-FFF2-40B4-BE49-F238E27FC236}">
                <a16:creationId xmlns:a16="http://schemas.microsoft.com/office/drawing/2014/main" id="{67664782-04DD-4E19-844A-B2646B1084C4}"/>
              </a:ext>
            </a:extLst>
          </p:cNvPr>
          <p:cNvPicPr>
            <a:picLocks noChangeAspect="1"/>
          </p:cNvPicPr>
          <p:nvPr/>
        </p:nvPicPr>
        <p:blipFill>
          <a:blip r:embed="rId4"/>
          <a:stretch>
            <a:fillRect/>
          </a:stretch>
        </p:blipFill>
        <p:spPr>
          <a:xfrm>
            <a:off x="8076447" y="4914737"/>
            <a:ext cx="4109174" cy="1794082"/>
          </a:xfrm>
          <a:prstGeom prst="rect">
            <a:avLst/>
          </a:prstGeom>
        </p:spPr>
      </p:pic>
      <p:sp>
        <p:nvSpPr>
          <p:cNvPr id="41" name="Rectangle 40">
            <a:extLst>
              <a:ext uri="{FF2B5EF4-FFF2-40B4-BE49-F238E27FC236}">
                <a16:creationId xmlns:a16="http://schemas.microsoft.com/office/drawing/2014/main" id="{7C5B6DD8-8781-4382-B29D-AA0412A6F574}"/>
              </a:ext>
            </a:extLst>
          </p:cNvPr>
          <p:cNvSpPr/>
          <p:nvPr/>
        </p:nvSpPr>
        <p:spPr>
          <a:xfrm>
            <a:off x="159594" y="5980050"/>
            <a:ext cx="2674699" cy="3666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Dimension </a:t>
            </a: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C</a:t>
            </a:r>
            <a:endPar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8C9E81F4-4D78-4A84-811E-C8A39AB5FC89}"/>
              </a:ext>
            </a:extLst>
          </p:cNvPr>
          <p:cNvSpPr txBox="1"/>
          <p:nvPr/>
        </p:nvSpPr>
        <p:spPr>
          <a:xfrm>
            <a:off x="8103141" y="697629"/>
            <a:ext cx="4007200" cy="1077218"/>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Senegal</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a:t>
            </a:r>
            <a:r>
              <a:rPr kumimoji="0" lang="en-GB"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136c</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Percentage of informal household unincorporated market enterprises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 relation to </a:t>
            </a: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highest level of education</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and sex of the owner </a:t>
            </a:r>
            <a:r>
              <a:rPr kumimoji="0" lang="en-GB" sz="1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(RGE 2016)</a:t>
            </a: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44" name="TextBox 43">
            <a:extLst>
              <a:ext uri="{FF2B5EF4-FFF2-40B4-BE49-F238E27FC236}">
                <a16:creationId xmlns:a16="http://schemas.microsoft.com/office/drawing/2014/main" id="{C25BE406-D51E-494A-B3F6-58A47D6B3EE0}"/>
              </a:ext>
            </a:extLst>
          </p:cNvPr>
          <p:cNvSpPr txBox="1"/>
          <p:nvPr/>
        </p:nvSpPr>
        <p:spPr>
          <a:xfrm>
            <a:off x="8084291" y="3926448"/>
            <a:ext cx="4107709" cy="1231106"/>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Senegal</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a:t>
            </a:r>
            <a:r>
              <a:rPr kumimoji="0" lang="en-GB"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136c</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Percentage of informal household </a:t>
            </a: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unincorporated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market enterprises in relation to </a:t>
            </a: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social </a:t>
            </a:r>
            <a:r>
              <a:rPr kumimoji="0" lang="en-GB" sz="14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capital </a:t>
            </a:r>
            <a:r>
              <a:rPr kumimoji="0" lang="en-GB" sz="10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(RGE 2016)</a:t>
            </a: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pic>
        <p:nvPicPr>
          <p:cNvPr id="46" name="Picture 45">
            <a:extLst>
              <a:ext uri="{FF2B5EF4-FFF2-40B4-BE49-F238E27FC236}">
                <a16:creationId xmlns:a16="http://schemas.microsoft.com/office/drawing/2014/main" id="{0090E353-EA75-4211-B66C-6866B7610494}"/>
              </a:ext>
            </a:extLst>
          </p:cNvPr>
          <p:cNvPicPr>
            <a:picLocks noChangeAspect="1"/>
          </p:cNvPicPr>
          <p:nvPr/>
        </p:nvPicPr>
        <p:blipFill>
          <a:blip r:embed="rId5"/>
          <a:stretch>
            <a:fillRect/>
          </a:stretch>
        </p:blipFill>
        <p:spPr>
          <a:xfrm>
            <a:off x="8254876" y="4999852"/>
            <a:ext cx="3922034" cy="1858148"/>
          </a:xfrm>
          <a:prstGeom prst="rect">
            <a:avLst/>
          </a:prstGeom>
        </p:spPr>
      </p:pic>
      <p:sp>
        <p:nvSpPr>
          <p:cNvPr id="47" name="Rectangle 46">
            <a:extLst>
              <a:ext uri="{FF2B5EF4-FFF2-40B4-BE49-F238E27FC236}">
                <a16:creationId xmlns:a16="http://schemas.microsoft.com/office/drawing/2014/main" id="{03497928-C101-472F-9B45-8B53CAFFE955}"/>
              </a:ext>
            </a:extLst>
          </p:cNvPr>
          <p:cNvSpPr/>
          <p:nvPr/>
        </p:nvSpPr>
        <p:spPr>
          <a:xfrm>
            <a:off x="216683" y="5980050"/>
            <a:ext cx="2617610" cy="3666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Dimension </a:t>
            </a: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D</a:t>
            </a:r>
            <a:endPar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5B6E7C89-406B-4B26-8BA4-BCC445081E68}"/>
              </a:ext>
            </a:extLst>
          </p:cNvPr>
          <p:cNvSpPr/>
          <p:nvPr/>
        </p:nvSpPr>
        <p:spPr>
          <a:xfrm>
            <a:off x="159594" y="6404590"/>
            <a:ext cx="2674699" cy="36666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136a</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DEED0997-62AF-469B-96D2-4067EE65EE8C}"/>
              </a:ext>
            </a:extLst>
          </p:cNvPr>
          <p:cNvSpPr/>
          <p:nvPr/>
        </p:nvSpPr>
        <p:spPr>
          <a:xfrm>
            <a:off x="159594" y="6404590"/>
            <a:ext cx="2674699" cy="36666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136b</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5135855D-D782-49D3-95D0-B7712A0D22EB}"/>
              </a:ext>
            </a:extLst>
          </p:cNvPr>
          <p:cNvSpPr/>
          <p:nvPr/>
        </p:nvSpPr>
        <p:spPr>
          <a:xfrm>
            <a:off x="159594" y="6404590"/>
            <a:ext cx="2674699" cy="36666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136c</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53" name="Rectangle 52">
            <a:extLst>
              <a:ext uri="{FF2B5EF4-FFF2-40B4-BE49-F238E27FC236}">
                <a16:creationId xmlns:a16="http://schemas.microsoft.com/office/drawing/2014/main" id="{AEF25A59-071C-4D0E-86F9-D14B7A19F2B4}"/>
              </a:ext>
            </a:extLst>
          </p:cNvPr>
          <p:cNvSpPr/>
          <p:nvPr/>
        </p:nvSpPr>
        <p:spPr>
          <a:xfrm>
            <a:off x="159594" y="6404590"/>
            <a:ext cx="2674699" cy="36666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136d</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4" name="Flèche : droite 3">
            <a:extLst>
              <a:ext uri="{FF2B5EF4-FFF2-40B4-BE49-F238E27FC236}">
                <a16:creationId xmlns:a16="http://schemas.microsoft.com/office/drawing/2014/main" id="{1C00360C-F968-6AC1-054D-666DCAB4F987}"/>
              </a:ext>
            </a:extLst>
          </p:cNvPr>
          <p:cNvSpPr/>
          <p:nvPr/>
        </p:nvSpPr>
        <p:spPr>
          <a:xfrm>
            <a:off x="966611" y="474249"/>
            <a:ext cx="1830776" cy="813292"/>
          </a:xfrm>
          <a:prstGeom prst="rightArrow">
            <a:avLst>
              <a:gd name="adj1" fmla="val 60708"/>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136</a:t>
            </a:r>
          </a:p>
        </p:txBody>
      </p:sp>
      <p:sp>
        <p:nvSpPr>
          <p:cNvPr id="9" name="Flèche : droite 8">
            <a:extLst>
              <a:ext uri="{FF2B5EF4-FFF2-40B4-BE49-F238E27FC236}">
                <a16:creationId xmlns:a16="http://schemas.microsoft.com/office/drawing/2014/main" id="{CFD2F4C8-90DD-8A0C-9F86-F2DB2E0D123E}"/>
              </a:ext>
            </a:extLst>
          </p:cNvPr>
          <p:cNvSpPr/>
          <p:nvPr/>
        </p:nvSpPr>
        <p:spPr>
          <a:xfrm>
            <a:off x="108857" y="21315"/>
            <a:ext cx="1955375" cy="845153"/>
          </a:xfrm>
          <a:prstGeom prst="rightArrow">
            <a:avLst>
              <a:gd name="adj1" fmla="val 66062"/>
              <a:gd name="adj2" fmla="val 50000"/>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sector</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12C2443-0210-4E54-A31F-1CFB0FBDF0BB}"/>
              </a:ext>
            </a:extLst>
          </p:cNvPr>
          <p:cNvSpPr/>
          <p:nvPr/>
        </p:nvSpPr>
        <p:spPr>
          <a:xfrm>
            <a:off x="2900052" y="843636"/>
            <a:ext cx="5159816" cy="5796141"/>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0A11C094-0C8B-3CBF-223E-78C8F78D3FFE}"/>
              </a:ext>
            </a:extLst>
          </p:cNvPr>
          <p:cNvSpPr/>
          <p:nvPr/>
        </p:nvSpPr>
        <p:spPr>
          <a:xfrm>
            <a:off x="3585599" y="691355"/>
            <a:ext cx="3640946" cy="37907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A. </a:t>
            </a:r>
            <a:r>
              <a:rPr kumimoji="0" lang="fr-FR" sz="1800" b="0" i="0" u="none" strike="noStrike" kern="1200" cap="none" spc="0" normalizeH="0" baseline="0" noProof="0" dirty="0" err="1">
                <a:ln>
                  <a:noFill/>
                </a:ln>
                <a:solidFill>
                  <a:prstClr val="white"/>
                </a:solidFill>
                <a:effectLst/>
                <a:uLnTx/>
                <a:uFillTx/>
                <a:latin typeface="Arial" panose="020B0604020202020204"/>
                <a:ea typeface="+mn-ea"/>
                <a:cs typeface="+mn-cs"/>
              </a:rPr>
              <a:t>Extent</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of </a:t>
            </a:r>
            <a:r>
              <a:rPr kumimoji="0" lang="fr-FR" sz="1800" b="0" i="0" u="none" strike="noStrike" kern="1200" cap="none" spc="0" normalizeH="0" baseline="0" noProof="0" dirty="0" err="1">
                <a:ln>
                  <a:noFill/>
                </a:ln>
                <a:solidFill>
                  <a:prstClr val="white"/>
                </a:solidFill>
                <a:effectLst/>
                <a:uLnTx/>
                <a:uFillTx/>
                <a:latin typeface="Arial" panose="020B0604020202020204"/>
                <a:ea typeface="+mn-ea"/>
                <a:cs typeface="+mn-cs"/>
              </a:rPr>
              <a:t>informality</a:t>
            </a:r>
            <a:endPar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B24ADFE5-BB58-4DC7-9910-D2BA0039CD32}"/>
              </a:ext>
            </a:extLst>
          </p:cNvPr>
          <p:cNvSpPr txBox="1"/>
          <p:nvPr/>
        </p:nvSpPr>
        <p:spPr>
          <a:xfrm>
            <a:off x="2840114" y="1093552"/>
            <a:ext cx="5159815" cy="89255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8CE164"/>
              </a:buClr>
              <a:buSzTx/>
              <a:buFont typeface="Wingdings 3" panose="05040102010807070707" pitchFamily="18" charset="2"/>
              <a:buChar char="u"/>
              <a:tabLst/>
              <a:defRPr/>
            </a:pPr>
            <a:r>
              <a:rPr kumimoji="0" lang="en-GB" sz="17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136a</a:t>
            </a:r>
            <a:r>
              <a:rPr kumimoji="0" lang="en-GB" sz="17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Assess the prevalence of informal household </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unincorporated </a:t>
            </a: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market enterprises and monitor trends</a:t>
            </a:r>
          </a:p>
        </p:txBody>
      </p:sp>
      <p:grpSp>
        <p:nvGrpSpPr>
          <p:cNvPr id="20" name="Group 19">
            <a:extLst>
              <a:ext uri="{FF2B5EF4-FFF2-40B4-BE49-F238E27FC236}">
                <a16:creationId xmlns:a16="http://schemas.microsoft.com/office/drawing/2014/main" id="{E40146E0-E6E4-4FBB-A8B3-1EAD98B790D5}"/>
              </a:ext>
            </a:extLst>
          </p:cNvPr>
          <p:cNvGrpSpPr/>
          <p:nvPr/>
        </p:nvGrpSpPr>
        <p:grpSpPr>
          <a:xfrm>
            <a:off x="2911519" y="1893969"/>
            <a:ext cx="5162107" cy="4796666"/>
            <a:chOff x="3076357" y="5508921"/>
            <a:chExt cx="4856828" cy="3621357"/>
          </a:xfrm>
        </p:grpSpPr>
        <p:sp>
          <p:nvSpPr>
            <p:cNvPr id="21" name="Rectangle 20">
              <a:extLst>
                <a:ext uri="{FF2B5EF4-FFF2-40B4-BE49-F238E27FC236}">
                  <a16:creationId xmlns:a16="http://schemas.microsoft.com/office/drawing/2014/main" id="{87320E6B-B440-4F1C-9FBD-8A79EA71DEBD}"/>
                </a:ext>
              </a:extLst>
            </p:cNvPr>
            <p:cNvSpPr/>
            <p:nvPr/>
          </p:nvSpPr>
          <p:spPr>
            <a:xfrm>
              <a:off x="3076357" y="5644849"/>
              <a:ext cx="4856828" cy="3485429"/>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1226FEB7-7247-4E48-A0C8-509F1B9E8F39}"/>
                </a:ext>
              </a:extLst>
            </p:cNvPr>
            <p:cNvSpPr/>
            <p:nvPr/>
          </p:nvSpPr>
          <p:spPr>
            <a:xfrm>
              <a:off x="3746498" y="5508921"/>
              <a:ext cx="3434794" cy="33384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B. Composition of </a:t>
              </a:r>
              <a:r>
                <a:rPr kumimoji="0" lang="fr-FR" sz="1800" b="0" i="0" u="none" strike="noStrike" kern="1200" cap="none" spc="0" normalizeH="0" baseline="0" noProof="0" dirty="0" err="1">
                  <a:ln>
                    <a:noFill/>
                  </a:ln>
                  <a:solidFill>
                    <a:prstClr val="white"/>
                  </a:solidFill>
                  <a:effectLst/>
                  <a:uLnTx/>
                  <a:uFillTx/>
                  <a:latin typeface="Arial" panose="020B0604020202020204"/>
                  <a:ea typeface="+mn-ea"/>
                  <a:cs typeface="+mn-cs"/>
                </a:rPr>
                <a:t>informality</a:t>
              </a:r>
              <a:endPar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9" name="Group 18">
            <a:extLst>
              <a:ext uri="{FF2B5EF4-FFF2-40B4-BE49-F238E27FC236}">
                <a16:creationId xmlns:a16="http://schemas.microsoft.com/office/drawing/2014/main" id="{C14A90CA-1115-4239-856F-4F34862EC361}"/>
              </a:ext>
            </a:extLst>
          </p:cNvPr>
          <p:cNvGrpSpPr/>
          <p:nvPr/>
        </p:nvGrpSpPr>
        <p:grpSpPr>
          <a:xfrm>
            <a:off x="2903904" y="3429000"/>
            <a:ext cx="5169722" cy="3261635"/>
            <a:chOff x="2868937" y="5446932"/>
            <a:chExt cx="5064248" cy="2611047"/>
          </a:xfrm>
        </p:grpSpPr>
        <p:sp>
          <p:nvSpPr>
            <p:cNvPr id="16" name="Rectangle 15">
              <a:extLst>
                <a:ext uri="{FF2B5EF4-FFF2-40B4-BE49-F238E27FC236}">
                  <a16:creationId xmlns:a16="http://schemas.microsoft.com/office/drawing/2014/main" id="{082A398B-1F71-406D-88EE-5A7757D7A484}"/>
                </a:ext>
              </a:extLst>
            </p:cNvPr>
            <p:cNvSpPr/>
            <p:nvPr/>
          </p:nvSpPr>
          <p:spPr>
            <a:xfrm>
              <a:off x="2868937" y="5644849"/>
              <a:ext cx="5064248" cy="2413130"/>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id="{569D2310-A28C-4152-89BC-866F9F07EF29}"/>
                </a:ext>
              </a:extLst>
            </p:cNvPr>
            <p:cNvSpPr/>
            <p:nvPr/>
          </p:nvSpPr>
          <p:spPr>
            <a:xfrm>
              <a:off x="3612334" y="5446932"/>
              <a:ext cx="3568957" cy="35043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C. </a:t>
              </a:r>
              <a:r>
                <a:rPr kumimoji="0" lang="fr-FR" sz="1800" b="0" i="0" u="none" strike="noStrike" kern="1200" cap="none" spc="0" normalizeH="0" baseline="0" noProof="0" dirty="0" err="1">
                  <a:ln>
                    <a:noFill/>
                  </a:ln>
                  <a:solidFill>
                    <a:prstClr val="white"/>
                  </a:solidFill>
                  <a:effectLst/>
                  <a:uLnTx/>
                  <a:uFillTx/>
                  <a:latin typeface="Arial" panose="020B0604020202020204"/>
                  <a:ea typeface="+mn-ea"/>
                  <a:cs typeface="+mn-cs"/>
                </a:rPr>
                <a:t>Exposure</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to </a:t>
              </a:r>
              <a:r>
                <a:rPr kumimoji="0" lang="fr-FR" sz="1800" b="0" i="0" u="none" strike="noStrike" kern="1200" cap="none" spc="0" normalizeH="0" baseline="0" noProof="0" dirty="0" err="1">
                  <a:ln>
                    <a:noFill/>
                  </a:ln>
                  <a:solidFill>
                    <a:prstClr val="white"/>
                  </a:solidFill>
                  <a:effectLst/>
                  <a:uLnTx/>
                  <a:uFillTx/>
                  <a:latin typeface="Arial" panose="020B0604020202020204"/>
                  <a:ea typeface="+mn-ea"/>
                  <a:cs typeface="+mn-cs"/>
                </a:rPr>
                <a:t>informality</a:t>
              </a:r>
              <a:endPar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7" name="TextBox 26">
            <a:extLst>
              <a:ext uri="{FF2B5EF4-FFF2-40B4-BE49-F238E27FC236}">
                <a16:creationId xmlns:a16="http://schemas.microsoft.com/office/drawing/2014/main" id="{E4147618-8354-47BF-954F-36ADEB17AA6A}"/>
              </a:ext>
            </a:extLst>
          </p:cNvPr>
          <p:cNvSpPr txBox="1"/>
          <p:nvPr/>
        </p:nvSpPr>
        <p:spPr>
          <a:xfrm>
            <a:off x="2883224" y="3962638"/>
            <a:ext cx="5102803" cy="113877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8CE164"/>
              </a:buClr>
              <a:buSzTx/>
              <a:buFont typeface="Wingdings 3" panose="05040102010807070707" pitchFamily="18" charset="2"/>
              <a:buChar char="u"/>
              <a:tabLst/>
              <a:defRPr/>
            </a:pPr>
            <a:r>
              <a:rPr kumimoji="0" lang="en-US" sz="17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136c</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Identify types of economic units most exposed to informality by economic unit characteristics and by socio-demographic characteristics of the owner(s)</a:t>
            </a:r>
            <a:endPar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grpSp>
        <p:nvGrpSpPr>
          <p:cNvPr id="31" name="Group 30">
            <a:extLst>
              <a:ext uri="{FF2B5EF4-FFF2-40B4-BE49-F238E27FC236}">
                <a16:creationId xmlns:a16="http://schemas.microsoft.com/office/drawing/2014/main" id="{97DBEC94-54D1-4C75-B4DD-4125198EC409}"/>
              </a:ext>
            </a:extLst>
          </p:cNvPr>
          <p:cNvGrpSpPr/>
          <p:nvPr/>
        </p:nvGrpSpPr>
        <p:grpSpPr>
          <a:xfrm>
            <a:off x="2912888" y="5042897"/>
            <a:ext cx="5160738" cy="1647738"/>
            <a:chOff x="2865149" y="5528955"/>
            <a:chExt cx="5068036" cy="931805"/>
          </a:xfrm>
        </p:grpSpPr>
        <p:sp>
          <p:nvSpPr>
            <p:cNvPr id="32" name="Rectangle 31">
              <a:extLst>
                <a:ext uri="{FF2B5EF4-FFF2-40B4-BE49-F238E27FC236}">
                  <a16:creationId xmlns:a16="http://schemas.microsoft.com/office/drawing/2014/main" id="{AF2DCB96-8962-4553-83B2-F114E1D9C6C3}"/>
                </a:ext>
              </a:extLst>
            </p:cNvPr>
            <p:cNvSpPr/>
            <p:nvPr/>
          </p:nvSpPr>
          <p:spPr>
            <a:xfrm>
              <a:off x="2865149" y="5708017"/>
              <a:ext cx="5068036" cy="7527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33" name="Rectangle 32">
              <a:extLst>
                <a:ext uri="{FF2B5EF4-FFF2-40B4-BE49-F238E27FC236}">
                  <a16:creationId xmlns:a16="http://schemas.microsoft.com/office/drawing/2014/main" id="{F716A293-4896-4E5D-AB4E-5820BF2978D0}"/>
                </a:ext>
              </a:extLst>
            </p:cNvPr>
            <p:cNvSpPr/>
            <p:nvPr/>
          </p:nvSpPr>
          <p:spPr>
            <a:xfrm>
              <a:off x="3562239" y="5528955"/>
              <a:ext cx="3568957" cy="3811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D. </a:t>
              </a:r>
              <a:r>
                <a:rPr kumimoji="0" lang="fr-FR" sz="1800" b="0" i="0" u="none" strike="noStrike" kern="1200" cap="none" spc="0" normalizeH="0" baseline="0" noProof="0" dirty="0" err="1">
                  <a:ln>
                    <a:noFill/>
                  </a:ln>
                  <a:solidFill>
                    <a:prstClr val="white"/>
                  </a:solidFill>
                  <a:effectLst/>
                  <a:uLnTx/>
                  <a:uFillTx/>
                  <a:latin typeface="Arial" panose="020B0604020202020204"/>
                  <a:ea typeface="+mn-ea"/>
                  <a:cs typeface="+mn-cs"/>
                </a:rPr>
                <a:t>Working</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conditions/ </a:t>
              </a:r>
              <a:r>
                <a:rPr kumimoji="0" lang="fr-FR" sz="1800" b="1" i="0" u="none" strike="noStrike" kern="1200" cap="none" spc="0" normalizeH="0" baseline="0" noProof="0" dirty="0" err="1">
                  <a:ln>
                    <a:noFill/>
                  </a:ln>
                  <a:solidFill>
                    <a:prstClr val="white"/>
                  </a:solidFill>
                  <a:effectLst/>
                  <a:uLnTx/>
                  <a:uFillTx/>
                  <a:latin typeface="Arial" panose="020B0604020202020204"/>
                  <a:ea typeface="+mn-ea"/>
                  <a:cs typeface="+mn-cs"/>
                </a:rPr>
                <a:t>productivity</a:t>
              </a:r>
              <a:endPar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4" name="TextBox 33">
            <a:extLst>
              <a:ext uri="{FF2B5EF4-FFF2-40B4-BE49-F238E27FC236}">
                <a16:creationId xmlns:a16="http://schemas.microsoft.com/office/drawing/2014/main" id="{03BB868D-0DA8-470A-9924-E8D865E0BB06}"/>
              </a:ext>
            </a:extLst>
          </p:cNvPr>
          <p:cNvSpPr txBox="1"/>
          <p:nvPr/>
        </p:nvSpPr>
        <p:spPr>
          <a:xfrm>
            <a:off x="2828124" y="5730798"/>
            <a:ext cx="5183794"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8CE164"/>
              </a:buClr>
              <a:buSzTx/>
              <a:buFont typeface="Wingdings 3" panose="05040102010807070707" pitchFamily="18" charset="2"/>
              <a:buChar char="u"/>
              <a:tabLst/>
              <a:defRPr/>
            </a:pPr>
            <a:r>
              <a:rPr kumimoji="0" lang="en-GB"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136d</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Value added/output in informal household unincorporated market enterprises compared to formal economic units per worker, by eco. activity</a:t>
            </a:r>
            <a:endPar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BC70464B-3450-4CB6-94AC-EC0992C724B1}"/>
              </a:ext>
            </a:extLst>
          </p:cNvPr>
          <p:cNvSpPr txBox="1"/>
          <p:nvPr/>
        </p:nvSpPr>
        <p:spPr>
          <a:xfrm>
            <a:off x="2896259" y="2342401"/>
            <a:ext cx="5171204" cy="113877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8CE164"/>
              </a:buClr>
              <a:buSzTx/>
              <a:buFont typeface="Wingdings 3" panose="05040102010807070707" pitchFamily="18" charset="2"/>
              <a:buChar char="u"/>
              <a:tabLst/>
              <a:defRPr/>
            </a:pPr>
            <a:r>
              <a:rPr kumimoji="0" lang="en-GB" sz="17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136b</a:t>
            </a:r>
            <a:r>
              <a:rPr kumimoji="0" lang="en-GB" sz="17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Identify types of economic units most represented in the informal sector compared to those in the formal sector by economic unit features &amp; by socio-demo characteristics of the owner(s)</a:t>
            </a:r>
          </a:p>
        </p:txBody>
      </p:sp>
      <p:sp>
        <p:nvSpPr>
          <p:cNvPr id="49" name="TextBox 54">
            <a:extLst>
              <a:ext uri="{FF2B5EF4-FFF2-40B4-BE49-F238E27FC236}">
                <a16:creationId xmlns:a16="http://schemas.microsoft.com/office/drawing/2014/main" id="{D21F6897-4CA7-1DE0-B9EC-D2527ECE9CE3}"/>
              </a:ext>
            </a:extLst>
          </p:cNvPr>
          <p:cNvSpPr txBox="1"/>
          <p:nvPr/>
        </p:nvSpPr>
        <p:spPr>
          <a:xfrm>
            <a:off x="8127400" y="751641"/>
            <a:ext cx="3982160" cy="6001643"/>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UEMOA</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a:t>
            </a:r>
            <a:r>
              <a:rPr kumimoji="0" lang="en-GB"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136d</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VA per worker in informal household unincorporated market enterprises </a:t>
            </a:r>
            <a:r>
              <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(FCFA, ERI-ESI 2017-18)</a:t>
            </a: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36A0227D-2E3A-47CA-9B19-527BDC974FCE}"/>
              </a:ext>
            </a:extLst>
          </p:cNvPr>
          <p:cNvPicPr>
            <a:picLocks noChangeAspect="1"/>
          </p:cNvPicPr>
          <p:nvPr/>
        </p:nvPicPr>
        <p:blipFill>
          <a:blip r:embed="rId6"/>
          <a:stretch>
            <a:fillRect/>
          </a:stretch>
        </p:blipFill>
        <p:spPr>
          <a:xfrm>
            <a:off x="8127400" y="2058379"/>
            <a:ext cx="4032675" cy="1661507"/>
          </a:xfrm>
          <a:prstGeom prst="rect">
            <a:avLst/>
          </a:prstGeom>
        </p:spPr>
      </p:pic>
      <p:pic>
        <p:nvPicPr>
          <p:cNvPr id="43" name="Picture 42">
            <a:extLst>
              <a:ext uri="{FF2B5EF4-FFF2-40B4-BE49-F238E27FC236}">
                <a16:creationId xmlns:a16="http://schemas.microsoft.com/office/drawing/2014/main" id="{A4A3E0DD-9473-4782-9337-5C2119FE823C}"/>
              </a:ext>
            </a:extLst>
          </p:cNvPr>
          <p:cNvPicPr>
            <a:picLocks noChangeAspect="1"/>
          </p:cNvPicPr>
          <p:nvPr/>
        </p:nvPicPr>
        <p:blipFill>
          <a:blip r:embed="rId7"/>
          <a:stretch>
            <a:fillRect/>
          </a:stretch>
        </p:blipFill>
        <p:spPr>
          <a:xfrm>
            <a:off x="8134995" y="2022023"/>
            <a:ext cx="3916880" cy="1991206"/>
          </a:xfrm>
          <a:prstGeom prst="rect">
            <a:avLst/>
          </a:prstGeom>
        </p:spPr>
      </p:pic>
      <p:sp>
        <p:nvSpPr>
          <p:cNvPr id="52" name="Rectangle 51">
            <a:extLst>
              <a:ext uri="{FF2B5EF4-FFF2-40B4-BE49-F238E27FC236}">
                <a16:creationId xmlns:a16="http://schemas.microsoft.com/office/drawing/2014/main" id="{68BE3A26-F47E-5187-B2DF-16F96451F030}"/>
              </a:ext>
            </a:extLst>
          </p:cNvPr>
          <p:cNvSpPr/>
          <p:nvPr/>
        </p:nvSpPr>
        <p:spPr>
          <a:xfrm>
            <a:off x="8187156" y="4421633"/>
            <a:ext cx="3922404" cy="223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Source: ERI-ESI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UEMOA Member States, 2017-2018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 Focus on informal sector units (in phase 2) with no comparison possible with formal sector units.</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55" name="Image 54">
            <a:extLst>
              <a:ext uri="{FF2B5EF4-FFF2-40B4-BE49-F238E27FC236}">
                <a16:creationId xmlns:a16="http://schemas.microsoft.com/office/drawing/2014/main" id="{2156B42B-D1A6-3512-386A-E106787223B1}"/>
              </a:ext>
            </a:extLst>
          </p:cNvPr>
          <p:cNvPicPr>
            <a:picLocks noChangeAspect="1"/>
          </p:cNvPicPr>
          <p:nvPr/>
        </p:nvPicPr>
        <p:blipFill>
          <a:blip r:embed="rId8"/>
          <a:stretch>
            <a:fillRect/>
          </a:stretch>
        </p:blipFill>
        <p:spPr>
          <a:xfrm>
            <a:off x="8197821" y="1943263"/>
            <a:ext cx="3922404" cy="2464200"/>
          </a:xfrm>
          <a:prstGeom prst="rect">
            <a:avLst/>
          </a:prstGeom>
        </p:spPr>
      </p:pic>
    </p:spTree>
    <p:extLst>
      <p:ext uri="{BB962C8B-B14F-4D97-AF65-F5344CB8AC3E}">
        <p14:creationId xmlns:p14="http://schemas.microsoft.com/office/powerpoint/2010/main" val="36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4" presetID="22" presetClass="entr" presetSubtype="1"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up)">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up)">
                                      <p:cBhvr>
                                        <p:cTn id="24" dur="500"/>
                                        <p:tgtEl>
                                          <p:spTgt spid="5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par>
                                <p:cTn id="34" presetID="22" presetClass="entr" presetSubtype="8"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par>
                                <p:cTn id="42" presetID="22" presetClass="entr" presetSubtype="8"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up)">
                                      <p:cBhvr>
                                        <p:cTn id="52" dur="500"/>
                                        <p:tgtEl>
                                          <p:spTgt spid="4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par>
                                <p:cTn id="59" presetID="22" presetClass="entr" presetSubtype="8"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left)">
                                      <p:cBhvr>
                                        <p:cTn id="61" dur="500"/>
                                        <p:tgtEl>
                                          <p:spTgt spid="43"/>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up)">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par>
                                <p:cTn id="70" presetID="22" presetClass="entr" presetSubtype="8"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up)">
                                      <p:cBhvr>
                                        <p:cTn id="80" dur="500"/>
                                        <p:tgtEl>
                                          <p:spTgt spid="4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left)">
                                      <p:cBhvr>
                                        <p:cTn id="86" dur="500"/>
                                        <p:tgtEl>
                                          <p:spTgt spid="4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par>
                                <p:cTn id="90" presetID="22" presetClass="entr" presetSubtype="8" fill="hold" nodeType="with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wipe(left)">
                                      <p:cBhvr>
                                        <p:cTn id="92" dur="500"/>
                                        <p:tgtEl>
                                          <p:spTgt spid="55"/>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wipe(up)">
                                      <p:cBhvr>
                                        <p:cTn id="9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37" grpId="0" animBg="1"/>
      <p:bldP spid="38" grpId="0" animBg="1"/>
      <p:bldP spid="39" grpId="0" animBg="1"/>
      <p:bldP spid="41" grpId="0" animBg="1"/>
      <p:bldP spid="42" grpId="0" animBg="1"/>
      <p:bldP spid="44" grpId="0" animBg="1"/>
      <p:bldP spid="47" grpId="0" animBg="1"/>
      <p:bldP spid="48" grpId="0" animBg="1"/>
      <p:bldP spid="50" grpId="0" animBg="1"/>
      <p:bldP spid="51" grpId="0" animBg="1"/>
      <p:bldP spid="53" grpId="0" animBg="1"/>
      <p:bldP spid="27" grpId="0"/>
      <p:bldP spid="34" grpId="0"/>
      <p:bldP spid="26" grpId="0"/>
      <p:bldP spid="49" grpId="0" animBg="1"/>
      <p:bldP spid="5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32474D-A13A-FD57-F3B2-8AAA05AFE703}"/>
              </a:ext>
            </a:extLst>
          </p:cNvPr>
          <p:cNvSpPr/>
          <p:nvPr/>
        </p:nvSpPr>
        <p:spPr>
          <a:xfrm>
            <a:off x="355601" y="1774354"/>
            <a:ext cx="2400675" cy="46187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7</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 The spatial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dimension</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endParaRPr>
          </a:p>
        </p:txBody>
      </p:sp>
      <p:sp>
        <p:nvSpPr>
          <p:cNvPr id="35" name="Title 1"/>
          <p:cNvSpPr>
            <a:spLocks noGrp="1"/>
          </p:cNvSpPr>
          <p:nvPr>
            <p:ph type="title"/>
          </p:nvPr>
        </p:nvSpPr>
        <p:spPr>
          <a:xfrm>
            <a:off x="279400" y="48723"/>
            <a:ext cx="11588477" cy="920443"/>
          </a:xfrm>
        </p:spPr>
        <p:txBody>
          <a:bodyPr>
            <a:noAutofit/>
          </a:bodyPr>
          <a:lstStyle/>
          <a:p>
            <a:pPr algn="r"/>
            <a:r>
              <a:rPr lang="en" sz="2800" dirty="0">
                <a:solidFill>
                  <a:srgbClr val="03716E"/>
                </a:solidFill>
                <a:latin typeface="Verdana" panose="020B0604030504040204" pitchFamily="34" charset="0"/>
                <a:ea typeface="Verdana" panose="020B0604030504040204" pitchFamily="34" charset="0"/>
                <a:cs typeface="Arial" pitchFamily="34" charset="0"/>
              </a:rPr>
              <a:t>Dimension  4. </a:t>
            </a:r>
            <a:r>
              <a:rPr lang="en" sz="2800" b="1" dirty="0">
                <a:solidFill>
                  <a:srgbClr val="03716E"/>
                </a:solidFill>
                <a:latin typeface="Verdana" panose="020B0604030504040204" pitchFamily="34" charset="0"/>
                <a:ea typeface="Verdana" panose="020B0604030504040204" pitchFamily="34" charset="0"/>
                <a:cs typeface="Arial" pitchFamily="34" charset="0"/>
              </a:rPr>
              <a:t>Productivity and economic performance of economic units</a:t>
            </a:r>
            <a:endParaRPr lang="en-GB" sz="1400" b="1" dirty="0">
              <a:solidFill>
                <a:srgbClr val="03716E"/>
              </a:solidFill>
              <a:latin typeface="Verdana" panose="020B0604030504040204" pitchFamily="34" charset="0"/>
              <a:ea typeface="Verdana" panose="020B0604030504040204" pitchFamily="34" charset="0"/>
            </a:endParaRPr>
          </a:p>
        </p:txBody>
      </p:sp>
      <p:sp>
        <p:nvSpPr>
          <p:cNvPr id="38" name="ZoneTexte 37">
            <a:extLst>
              <a:ext uri="{FF2B5EF4-FFF2-40B4-BE49-F238E27FC236}">
                <a16:creationId xmlns:a16="http://schemas.microsoft.com/office/drawing/2014/main" id="{BA43A55D-0405-B1C0-9D70-FDEF8AB8A762}"/>
              </a:ext>
            </a:extLst>
          </p:cNvPr>
          <p:cNvSpPr txBox="1"/>
          <p:nvPr/>
        </p:nvSpPr>
        <p:spPr>
          <a:xfrm>
            <a:off x="78688" y="1020679"/>
            <a:ext cx="20148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53" name="ZoneTexte 4">
            <a:extLst>
              <a:ext uri="{FF2B5EF4-FFF2-40B4-BE49-F238E27FC236}">
                <a16:creationId xmlns:a16="http://schemas.microsoft.com/office/drawing/2014/main" id="{E091C622-4451-1C64-FA50-C828E2AA9CE6}"/>
              </a:ext>
            </a:extLst>
          </p:cNvPr>
          <p:cNvSpPr txBox="1"/>
          <p:nvPr/>
        </p:nvSpPr>
        <p:spPr>
          <a:xfrm>
            <a:off x="2586037" y="1210075"/>
            <a:ext cx="9437029" cy="369332"/>
          </a:xfrm>
          <a:prstGeom prst="rect">
            <a:avLst/>
          </a:prstGeom>
          <a:solidFill>
            <a:schemeClr val="bg1">
              <a:lumMod val="95000"/>
            </a:schemeClr>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sym typeface="Helvetica Neue"/>
              </a:rPr>
              <a:t>Economic units </a:t>
            </a:r>
            <a:r>
              <a:rPr kumimoji="0" lang="en" sz="18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sym typeface="Helvetica Neue"/>
              </a:rPr>
              <a:t>and contribution to the economy</a:t>
            </a:r>
          </a:p>
        </p:txBody>
      </p:sp>
      <p:sp>
        <p:nvSpPr>
          <p:cNvPr id="26" name="TextBox 25">
            <a:extLst>
              <a:ext uri="{FF2B5EF4-FFF2-40B4-BE49-F238E27FC236}">
                <a16:creationId xmlns:a16="http://schemas.microsoft.com/office/drawing/2014/main" id="{7292403F-5C93-4D07-99FE-7019AF6D28F1}"/>
              </a:ext>
            </a:extLst>
          </p:cNvPr>
          <p:cNvSpPr txBox="1"/>
          <p:nvPr/>
        </p:nvSpPr>
        <p:spPr>
          <a:xfrm>
            <a:off x="6467334" y="3034756"/>
            <a:ext cx="201481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8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ZoneTexte 41">
            <a:extLst>
              <a:ext uri="{FF2B5EF4-FFF2-40B4-BE49-F238E27FC236}">
                <a16:creationId xmlns:a16="http://schemas.microsoft.com/office/drawing/2014/main" id="{06A57503-280B-4EFD-84CC-D1BD2CFC1AAE}"/>
              </a:ext>
            </a:extLst>
          </p:cNvPr>
          <p:cNvSpPr txBox="1"/>
          <p:nvPr/>
        </p:nvSpPr>
        <p:spPr>
          <a:xfrm>
            <a:off x="2427500" y="1776578"/>
            <a:ext cx="9104100" cy="4950073"/>
          </a:xfrm>
          <a:prstGeom prst="rect">
            <a:avLst/>
          </a:prstGeom>
          <a:solidFill>
            <a:schemeClr val="bg1"/>
          </a:solidFill>
          <a:ln>
            <a:solidFill>
              <a:schemeClr val="bg1"/>
            </a:solidFill>
          </a:ln>
        </p:spPr>
        <p:txBody>
          <a:bodyPr wrap="square">
            <a:spAutoFit/>
          </a:bodyPr>
          <a:lstStyle/>
          <a:p>
            <a:pPr marL="265113" marR="0" lvl="1" indent="-265113" algn="l" defTabSz="914400" rtl="0" eaLnBrk="1" fontAlgn="auto" latinLnBrk="0" hangingPunct="1">
              <a:lnSpc>
                <a:spcPct val="100000"/>
              </a:lnSpc>
              <a:spcBef>
                <a:spcPts val="600"/>
              </a:spcBef>
              <a:spcAft>
                <a:spcPts val="600"/>
              </a:spcAft>
              <a:buClr>
                <a:srgbClr val="4F81BD">
                  <a:lumMod val="25000"/>
                </a:srgbClr>
              </a:buClr>
              <a:buSzPct val="100000"/>
              <a:buFont typeface="Wingdings 2" panose="05020102010507070707" pitchFamily="18" charset="2"/>
              <a:buChar char="Ì"/>
              <a:tabLst>
                <a:tab pos="0" algn="l"/>
              </a:tabLst>
              <a:defRPr/>
            </a:pPr>
            <a:r>
              <a:rPr kumimoji="0" lang="en-US" sz="2000" b="0" i="0" u="none" strike="noStrike" kern="0" cap="none" spc="0" normalizeH="0" baseline="0" noProof="0" dirty="0">
                <a:ln>
                  <a:noFill/>
                </a:ln>
                <a:solidFill>
                  <a:srgbClr val="060606"/>
                </a:solidFill>
                <a:effectLst/>
                <a:uLnTx/>
                <a:uFillTx/>
                <a:latin typeface="Calibri" panose="020F0502020204030204"/>
                <a:ea typeface="+mn-ea"/>
                <a:cs typeface="Arial" charset="0"/>
              </a:rPr>
              <a:t>(</a:t>
            </a:r>
            <a:r>
              <a:rPr kumimoji="0" lang="en-US" sz="2000" b="0" i="0" u="none" strike="noStrike" kern="0" cap="none" spc="0" normalizeH="0" baseline="0" noProof="0" dirty="0" err="1">
                <a:ln>
                  <a:noFill/>
                </a:ln>
                <a:solidFill>
                  <a:srgbClr val="060606"/>
                </a:solidFill>
                <a:effectLst/>
                <a:uLnTx/>
                <a:uFillTx/>
                <a:latin typeface="Calibri" panose="020F0502020204030204"/>
                <a:ea typeface="+mn-ea"/>
                <a:cs typeface="Arial" charset="0"/>
              </a:rPr>
              <a:t>Labour</a:t>
            </a:r>
            <a:r>
              <a:rPr kumimoji="0" lang="en-US" sz="2000" b="0" i="0" u="none" strike="noStrike" kern="0" cap="none" spc="0" normalizeH="0" baseline="0" noProof="0" dirty="0">
                <a:ln>
                  <a:noFill/>
                </a:ln>
                <a:solidFill>
                  <a:srgbClr val="060606"/>
                </a:solidFill>
                <a:effectLst/>
                <a:uLnTx/>
                <a:uFillTx/>
                <a:latin typeface="Calibri" panose="020F0502020204030204"/>
                <a:ea typeface="+mn-ea"/>
                <a:cs typeface="Arial" charset="0"/>
              </a:rPr>
              <a:t>?)</a:t>
            </a:r>
            <a:r>
              <a:rPr kumimoji="0" lang="en-US" sz="2000" b="1" i="0" u="none" strike="noStrike" kern="0" cap="none" spc="0" normalizeH="0" baseline="0" noProof="0" dirty="0">
                <a:ln>
                  <a:noFill/>
                </a:ln>
                <a:solidFill>
                  <a:srgbClr val="060606"/>
                </a:solidFill>
                <a:effectLst/>
                <a:uLnTx/>
                <a:uFillTx/>
                <a:latin typeface="Calibri" panose="020F0502020204030204"/>
                <a:ea typeface="+mn-ea"/>
                <a:cs typeface="Arial" charset="0"/>
              </a:rPr>
              <a:t> Productivity by size (number of workers) of economic units and sector</a:t>
            </a:r>
          </a:p>
          <a:p>
            <a:pPr marL="265113" marR="0" lvl="1" indent="-265113" algn="l" defTabSz="914400" rtl="0" eaLnBrk="1" fontAlgn="auto" latinLnBrk="0" hangingPunct="1">
              <a:lnSpc>
                <a:spcPct val="100000"/>
              </a:lnSpc>
              <a:spcBef>
                <a:spcPts val="0"/>
              </a:spcBef>
              <a:spcAft>
                <a:spcPts val="200"/>
              </a:spcAft>
              <a:buClr>
                <a:srgbClr val="4F81BD">
                  <a:lumMod val="25000"/>
                </a:srgbClr>
              </a:buClr>
              <a:buSzPct val="100000"/>
              <a:buFont typeface="Wingdings 2" panose="05020102010507070707" pitchFamily="18" charset="2"/>
              <a:buChar char="Ì"/>
              <a:tabLst>
                <a:tab pos="0" algn="l"/>
              </a:tabLst>
              <a:defRPr/>
            </a:pPr>
            <a:r>
              <a:rPr kumimoji="0" lang="en-US" sz="2000" b="1" i="0" u="none" strike="noStrike" kern="0" cap="none" spc="0" normalizeH="0" baseline="0" noProof="0" dirty="0">
                <a:ln>
                  <a:noFill/>
                </a:ln>
                <a:solidFill>
                  <a:srgbClr val="060606"/>
                </a:solidFill>
                <a:effectLst/>
                <a:uLnTx/>
                <a:uFillTx/>
                <a:latin typeface="Calibri" panose="020F0502020204030204"/>
                <a:ea typeface="+mn-ea"/>
                <a:cs typeface="Arial" charset="0"/>
              </a:rPr>
              <a:t>Factors enhancing/ constraining the development of eco. units and productivity</a:t>
            </a:r>
            <a:r>
              <a:rPr kumimoji="0" lang="en-US" sz="2000" b="0" i="0" u="none" strike="noStrike" kern="0" cap="none" spc="0" normalizeH="0" baseline="0" noProof="0" dirty="0">
                <a:ln>
                  <a:noFill/>
                </a:ln>
                <a:solidFill>
                  <a:srgbClr val="060606"/>
                </a:solidFill>
                <a:effectLst/>
                <a:uLnTx/>
                <a:uFillTx/>
                <a:latin typeface="Calibri" panose="020F0502020204030204"/>
                <a:ea typeface="+mn-ea"/>
                <a:cs typeface="Arial" charset="0"/>
              </a:rPr>
              <a:t>:</a:t>
            </a:r>
          </a:p>
          <a:p>
            <a:pPr marL="447675" marR="0" lvl="3" indent="-184150"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Labour</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related factors: composition of employment within the economic unit + working conditions (covered above); </a:t>
            </a:r>
          </a:p>
          <a:p>
            <a:pPr marL="447675" marR="0" lvl="3" indent="-184150"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Production related factors: </a:t>
            </a:r>
          </a:p>
          <a:p>
            <a:pPr marL="628650" marR="0" lvl="4" indent="-176213"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 to property, place of work, … </a:t>
            </a:r>
          </a:p>
          <a:p>
            <a:pPr marL="628650" marR="0" lvl="4" indent="-176213"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 to finance: source of financing; indebtedness</a:t>
            </a:r>
          </a:p>
          <a:p>
            <a:pPr marL="628650" marR="0" lvl="4" indent="-176213"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 to  machines or equipment; supply of raw materials</a:t>
            </a:r>
          </a:p>
          <a:p>
            <a:pPr marL="447675" marR="0" lvl="3" indent="-184150"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Business environment factors: customers, suppliers and competitors, linkages between formal/informal sector</a:t>
            </a:r>
          </a:p>
          <a:p>
            <a:pPr marL="447675" marR="0" lvl="3" indent="-184150"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Administrative factors </a:t>
            </a:r>
          </a:p>
          <a:p>
            <a:pPr marL="263525" marR="0" lvl="3" indent="0" algn="l" defTabSz="914400" rtl="0" eaLnBrk="1" fontAlgn="auto" latinLnBrk="0" hangingPunct="1">
              <a:lnSpc>
                <a:spcPct val="100000"/>
              </a:lnSpc>
              <a:spcBef>
                <a:spcPts val="0"/>
              </a:spcBef>
              <a:spcAft>
                <a:spcPts val="200"/>
              </a:spcAft>
              <a:buClr>
                <a:srgbClr val="C00000"/>
              </a:buClr>
              <a:buSzPct val="70000"/>
              <a:buFontTx/>
              <a:buNone/>
              <a:tabLst>
                <a:tab pos="0" algn="l"/>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65113" marR="0" lvl="1" indent="-265113" algn="l" defTabSz="914400" rtl="0" eaLnBrk="1" fontAlgn="auto" latinLnBrk="0" hangingPunct="1">
              <a:lnSpc>
                <a:spcPct val="100000"/>
              </a:lnSpc>
              <a:spcBef>
                <a:spcPts val="0"/>
              </a:spcBef>
              <a:spcAft>
                <a:spcPts val="200"/>
              </a:spcAft>
              <a:buClr>
                <a:srgbClr val="4F81BD">
                  <a:lumMod val="25000"/>
                </a:srgbClr>
              </a:buClr>
              <a:buSzPct val="100000"/>
              <a:buFont typeface="Wingdings 2" panose="05020102010507070707" pitchFamily="18" charset="2"/>
              <a:buChar char="Ì"/>
              <a:tabLst>
                <a:tab pos="0" algn="l"/>
              </a:tabLst>
              <a:defRPr/>
            </a:pPr>
            <a:r>
              <a:rPr kumimoji="0" lang="en-US" sz="2000" b="1" i="0" u="none" strike="noStrike" kern="0" cap="none" spc="0" normalizeH="0" baseline="0" noProof="0" dirty="0">
                <a:ln>
                  <a:noFill/>
                </a:ln>
                <a:solidFill>
                  <a:srgbClr val="060606"/>
                </a:solidFill>
                <a:effectLst/>
                <a:uLnTx/>
                <a:uFillTx/>
                <a:latin typeface="Calibri" panose="020F0502020204030204"/>
                <a:ea typeface="+mn-ea"/>
                <a:cs typeface="Arial" charset="0"/>
              </a:rPr>
              <a:t>Motivation: initial motivation to create the economic unit; motivation to formalize</a:t>
            </a:r>
          </a:p>
          <a:p>
            <a:pPr marL="265113" marR="0" lvl="1" indent="-265113" algn="l" defTabSz="914400" rtl="0" eaLnBrk="1" fontAlgn="auto" latinLnBrk="0" hangingPunct="1">
              <a:lnSpc>
                <a:spcPct val="100000"/>
              </a:lnSpc>
              <a:spcBef>
                <a:spcPts val="0"/>
              </a:spcBef>
              <a:spcAft>
                <a:spcPts val="200"/>
              </a:spcAft>
              <a:buClr>
                <a:srgbClr val="4F81BD">
                  <a:lumMod val="25000"/>
                </a:srgbClr>
              </a:buClr>
              <a:buSzPct val="100000"/>
              <a:buFont typeface="Wingdings 2" panose="05020102010507070707" pitchFamily="18" charset="2"/>
              <a:buChar char="Ì"/>
              <a:tabLst>
                <a:tab pos="0" algn="l"/>
              </a:tabLst>
              <a:defRPr/>
            </a:pPr>
            <a:r>
              <a:rPr kumimoji="0" lang="en-US" sz="2000" b="1" i="0" u="none" strike="noStrike" kern="0" cap="none" spc="0" normalizeH="0" baseline="0" noProof="0" dirty="0">
                <a:ln>
                  <a:noFill/>
                </a:ln>
                <a:solidFill>
                  <a:srgbClr val="060606"/>
                </a:solidFill>
                <a:effectLst/>
                <a:uLnTx/>
                <a:uFillTx/>
                <a:latin typeface="Calibri" panose="020F0502020204030204"/>
                <a:ea typeface="+mn-ea"/>
                <a:cs typeface="Arial" charset="0"/>
              </a:rPr>
              <a:t>Past trends, prospects and needs</a:t>
            </a:r>
            <a:endParaRPr kumimoji="0" lang="en-US" sz="2400" b="0" i="0" u="none" strike="noStrike" kern="0" cap="none" spc="0" normalizeH="0" baseline="0" noProof="0" dirty="0">
              <a:ln>
                <a:noFill/>
              </a:ln>
              <a:solidFill>
                <a:srgbClr val="060606"/>
              </a:solidFill>
              <a:effectLst/>
              <a:uLnTx/>
              <a:uFillTx/>
              <a:latin typeface="Calibri Light" panose="020F0302020204030204"/>
              <a:ea typeface="+mn-ea"/>
              <a:cs typeface="Arial" charset="0"/>
            </a:endParaRPr>
          </a:p>
        </p:txBody>
      </p:sp>
      <p:sp>
        <p:nvSpPr>
          <p:cNvPr id="2" name="ZoneTexte 5">
            <a:extLst>
              <a:ext uri="{FF2B5EF4-FFF2-40B4-BE49-F238E27FC236}">
                <a16:creationId xmlns:a16="http://schemas.microsoft.com/office/drawing/2014/main" id="{B42D2540-EEC7-5207-05F7-967D3E42E5AF}"/>
              </a:ext>
            </a:extLst>
          </p:cNvPr>
          <p:cNvSpPr txBox="1"/>
          <p:nvPr/>
        </p:nvSpPr>
        <p:spPr>
          <a:xfrm>
            <a:off x="161276" y="1525429"/>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1. Size and trend of informality</a:t>
            </a:r>
            <a:endPar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3" name="ZoneTexte 5">
            <a:extLst>
              <a:ext uri="{FF2B5EF4-FFF2-40B4-BE49-F238E27FC236}">
                <a16:creationId xmlns:a16="http://schemas.microsoft.com/office/drawing/2014/main" id="{F8CD8BA3-4735-7023-38ED-1BE9BFCBDD34}"/>
              </a:ext>
            </a:extLst>
          </p:cNvPr>
          <p:cNvSpPr txBox="1"/>
          <p:nvPr/>
        </p:nvSpPr>
        <p:spPr>
          <a:xfrm>
            <a:off x="151477" y="2223573"/>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2. Composition of informality</a:t>
            </a:r>
          </a:p>
        </p:txBody>
      </p:sp>
      <p:sp>
        <p:nvSpPr>
          <p:cNvPr id="4" name="ZoneTexte 5">
            <a:extLst>
              <a:ext uri="{FF2B5EF4-FFF2-40B4-BE49-F238E27FC236}">
                <a16:creationId xmlns:a16="http://schemas.microsoft.com/office/drawing/2014/main" id="{7C86E61E-9D74-D249-DFB6-BEDF18C8090A}"/>
              </a:ext>
            </a:extLst>
          </p:cNvPr>
          <p:cNvSpPr txBox="1"/>
          <p:nvPr/>
        </p:nvSpPr>
        <p:spPr>
          <a:xfrm>
            <a:off x="149178" y="3648608"/>
            <a:ext cx="2198024" cy="615553"/>
          </a:xfrm>
          <a:prstGeom prst="rect">
            <a:avLst/>
          </a:prstGeom>
          <a:solidFill>
            <a:srgbClr val="026664"/>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4. </a:t>
            </a: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Working conditions &amp; productivity</a:t>
            </a:r>
            <a:endPar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5" name="ZoneTexte 5">
            <a:extLst>
              <a:ext uri="{FF2B5EF4-FFF2-40B4-BE49-F238E27FC236}">
                <a16:creationId xmlns:a16="http://schemas.microsoft.com/office/drawing/2014/main" id="{A163B26F-436A-E82C-0E3B-B80038E41FAA}"/>
              </a:ext>
            </a:extLst>
          </p:cNvPr>
          <p:cNvSpPr txBox="1"/>
          <p:nvPr/>
        </p:nvSpPr>
        <p:spPr>
          <a:xfrm>
            <a:off x="149178" y="4355890"/>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5. </a:t>
            </a: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Contextual vulnerabilities</a:t>
            </a:r>
          </a:p>
        </p:txBody>
      </p:sp>
      <p:sp>
        <p:nvSpPr>
          <p:cNvPr id="6" name="ZoneTexte 5">
            <a:extLst>
              <a:ext uri="{FF2B5EF4-FFF2-40B4-BE49-F238E27FC236}">
                <a16:creationId xmlns:a16="http://schemas.microsoft.com/office/drawing/2014/main" id="{286F0829-07FA-3E17-B089-CC79F9458391}"/>
              </a:ext>
            </a:extLst>
          </p:cNvPr>
          <p:cNvSpPr txBox="1"/>
          <p:nvPr/>
        </p:nvSpPr>
        <p:spPr>
          <a:xfrm>
            <a:off x="143385" y="5045241"/>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6. </a:t>
            </a:r>
            <a:r>
              <a:rPr kumimoji="0" lang="en" sz="1700" b="1" i="0" u="none" strike="noStrike" kern="1200" cap="none" spc="0" normalizeH="0" baseline="0" noProof="0" dirty="0" err="1">
                <a:ln>
                  <a:noFill/>
                </a:ln>
                <a:solidFill>
                  <a:prstClr val="white"/>
                </a:solidFill>
                <a:effectLst/>
                <a:uLnTx/>
                <a:uFillTx/>
                <a:latin typeface="Calibri" panose="020F0502020204030204"/>
                <a:ea typeface="+mn-ea"/>
                <a:cs typeface="Calibri" panose="020F0502020204030204" pitchFamily="34" charset="0"/>
                <a:sym typeface="Helvetica Neue"/>
              </a:rPr>
              <a:t>Others</a:t>
            </a: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 </a:t>
            </a:r>
            <a:r>
              <a:rPr kumimoji="0" lang="en" sz="1700" b="1" i="0" u="none" strike="noStrike" kern="1200" cap="none" spc="0" normalizeH="0" baseline="0" noProof="0" dirty="0" err="1">
                <a:ln>
                  <a:noFill/>
                </a:ln>
                <a:solidFill>
                  <a:prstClr val="white"/>
                </a:solidFill>
                <a:effectLst/>
                <a:uLnTx/>
                <a:uFillTx/>
                <a:latin typeface="Calibri" panose="020F0502020204030204"/>
                <a:ea typeface="+mn-ea"/>
                <a:cs typeface="Calibri" panose="020F0502020204030204" pitchFamily="34" charset="0"/>
                <a:sym typeface="Helvetica Neue"/>
              </a:rPr>
              <a:t>factors</a:t>
            </a: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 </a:t>
            </a:r>
            <a:r>
              <a:rPr kumimoji="0" lang="en" sz="1700" b="1" i="0" u="none" strike="noStrike" kern="1200" cap="none" spc="0" normalizeH="0" baseline="0" noProof="0" dirty="0" err="1">
                <a:ln>
                  <a:noFill/>
                </a:ln>
                <a:solidFill>
                  <a:prstClr val="white"/>
                </a:solidFill>
                <a:effectLst/>
                <a:uLnTx/>
                <a:uFillTx/>
                <a:latin typeface="Calibri" panose="020F0502020204030204"/>
                <a:ea typeface="+mn-ea"/>
                <a:cs typeface="Calibri" panose="020F0502020204030204" pitchFamily="34" charset="0"/>
                <a:sym typeface="Helvetica Neue"/>
              </a:rPr>
              <a:t>structural</a:t>
            </a:r>
            <a:endPar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7" name="ZoneTexte 5">
            <a:extLst>
              <a:ext uri="{FF2B5EF4-FFF2-40B4-BE49-F238E27FC236}">
                <a16:creationId xmlns:a16="http://schemas.microsoft.com/office/drawing/2014/main" id="{30B2158F-65C3-2315-F5E1-EF8747C74129}"/>
              </a:ext>
            </a:extLst>
          </p:cNvPr>
          <p:cNvSpPr txBox="1"/>
          <p:nvPr/>
        </p:nvSpPr>
        <p:spPr>
          <a:xfrm>
            <a:off x="161276" y="2950464"/>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3. Exposure to informality</a:t>
            </a:r>
            <a:endPar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Tree>
    <p:extLst>
      <p:ext uri="{BB962C8B-B14F-4D97-AF65-F5344CB8AC3E}">
        <p14:creationId xmlns:p14="http://schemas.microsoft.com/office/powerpoint/2010/main" val="4437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049" y="1717547"/>
            <a:ext cx="7983612" cy="2486153"/>
          </a:xfrm>
        </p:spPr>
        <p:txBody>
          <a:bodyPr/>
          <a:lstStyle/>
          <a:p>
            <a:r>
              <a:rPr lang="en-GB" sz="3600" b="0" dirty="0">
                <a:solidFill>
                  <a:schemeClr val="bg1"/>
                </a:solidFill>
              </a:rPr>
              <a:t>Indicators referring to economic units and productive activities of persons</a:t>
            </a:r>
            <a:br>
              <a:rPr kumimoji="0" lang="en-GB" sz="4400" b="1"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br>
            <a:r>
              <a:rPr lang="en-GB" sz="3600" dirty="0">
                <a:solidFill>
                  <a:schemeClr val="bg1"/>
                </a:solidFill>
              </a:rPr>
              <a:t>Contribution of the informal economy to GDP </a:t>
            </a:r>
            <a:r>
              <a:rPr lang="en-GB" sz="3200" b="0" dirty="0">
                <a:solidFill>
                  <a:schemeClr val="bg1"/>
                </a:solidFill>
              </a:rPr>
              <a:t>[§137-138] </a:t>
            </a:r>
            <a:endParaRPr lang="en-GB" b="0" dirty="0">
              <a:solidFill>
                <a:schemeClr val="bg1"/>
              </a:solidFill>
            </a:endParaRPr>
          </a:p>
        </p:txBody>
      </p:sp>
    </p:spTree>
    <p:extLst>
      <p:ext uri="{BB962C8B-B14F-4D97-AF65-F5344CB8AC3E}">
        <p14:creationId xmlns:p14="http://schemas.microsoft.com/office/powerpoint/2010/main" val="745671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246124"/>
            <a:ext cx="8780780" cy="530466"/>
          </a:xfrm>
        </p:spPr>
        <p:txBody>
          <a:bodyPr/>
          <a:lstStyle/>
          <a:p>
            <a:r>
              <a:rPr lang="en-GB" sz="3200" b="0" dirty="0">
                <a:solidFill>
                  <a:schemeClr val="accent2"/>
                </a:solidFill>
                <a:latin typeface="Verdana" panose="020B0604030504040204" pitchFamily="34" charset="0"/>
                <a:ea typeface="Verdana" panose="020B0604030504040204" pitchFamily="34" charset="0"/>
              </a:rPr>
              <a:t>Reference unit: </a:t>
            </a:r>
            <a:r>
              <a:rPr lang="en-US" sz="3200" dirty="0">
                <a:solidFill>
                  <a:schemeClr val="accent2"/>
                </a:solidFill>
                <a:latin typeface="Verdana" panose="020B0604030504040204" pitchFamily="34" charset="0"/>
                <a:ea typeface="Verdana" panose="020B0604030504040204" pitchFamily="34" charset="0"/>
              </a:rPr>
              <a:t>economic units </a:t>
            </a:r>
            <a:r>
              <a:rPr lang="en-US" sz="3200" b="0" dirty="0">
                <a:solidFill>
                  <a:schemeClr val="accent2"/>
                </a:solidFill>
                <a:latin typeface="Verdana" panose="020B0604030504040204" pitchFamily="34" charset="0"/>
                <a:ea typeface="Verdana" panose="020B0604030504040204" pitchFamily="34" charset="0"/>
              </a:rPr>
              <a:t>and </a:t>
            </a:r>
            <a:r>
              <a:rPr lang="en-US" sz="3200" dirty="0">
                <a:solidFill>
                  <a:schemeClr val="accent2"/>
                </a:solidFill>
                <a:latin typeface="Verdana" panose="020B0604030504040204" pitchFamily="34" charset="0"/>
                <a:ea typeface="Verdana" panose="020B0604030504040204" pitchFamily="34" charset="0"/>
              </a:rPr>
              <a:t>productive activities of persons</a:t>
            </a:r>
            <a:endParaRPr lang="en-GB" sz="4000" dirty="0">
              <a:solidFill>
                <a:schemeClr val="accent6">
                  <a:lumMod val="50000"/>
                </a:schemeClr>
              </a:solidFill>
            </a:endParaRPr>
          </a:p>
        </p:txBody>
      </p:sp>
      <p:sp>
        <p:nvSpPr>
          <p:cNvPr id="3" name="Content Placeholder 2"/>
          <p:cNvSpPr>
            <a:spLocks noGrp="1"/>
          </p:cNvSpPr>
          <p:nvPr>
            <p:ph sz="half" idx="1"/>
          </p:nvPr>
        </p:nvSpPr>
        <p:spPr>
          <a:xfrm>
            <a:off x="223561" y="1469427"/>
            <a:ext cx="11744878" cy="1870673"/>
          </a:xfrm>
        </p:spPr>
        <p:txBody>
          <a:bodyPr>
            <a:noAutofit/>
          </a:bodyPr>
          <a:lstStyle/>
          <a:p>
            <a:pPr marL="344651" lvl="4" indent="-342900">
              <a:spcBef>
                <a:spcPts val="600"/>
              </a:spcBef>
              <a:spcAft>
                <a:spcPts val="600"/>
              </a:spcAft>
              <a:buClr>
                <a:schemeClr val="accent5">
                  <a:lumMod val="50000"/>
                </a:schemeClr>
              </a:buClr>
              <a:buSzPct val="100000"/>
              <a:buFont typeface="Wingdings 2" panose="05020102010507070707" pitchFamily="18" charset="2"/>
              <a:buChar char="Í"/>
              <a:defRPr/>
            </a:pPr>
            <a:r>
              <a:rPr lang="en-GB" sz="1800" dirty="0">
                <a:solidFill>
                  <a:srgbClr val="FF0000"/>
                </a:solidFill>
                <a:latin typeface="Calibri" panose="020F0502020204030204" pitchFamily="34" charset="0"/>
                <a:cs typeface="Calibri" panose="020F0502020204030204" pitchFamily="34" charset="0"/>
              </a:rPr>
              <a:t>137</a:t>
            </a:r>
            <a:r>
              <a:rPr lang="en-GB" sz="1800" dirty="0">
                <a:solidFill>
                  <a:srgbClr val="000000"/>
                </a:solidFill>
                <a:latin typeface="Calibri" panose="020F0502020204030204" pitchFamily="34" charset="0"/>
                <a:cs typeface="Calibri" panose="020F0502020204030204" pitchFamily="34" charset="0"/>
              </a:rPr>
              <a:t>. The types of indicators covering the contribution of the informal economy to GDP are organized around the reference units of economic units and productive activities of persons.</a:t>
            </a:r>
          </a:p>
          <a:p>
            <a:pPr marL="344651" lvl="4" indent="-342900">
              <a:spcBef>
                <a:spcPts val="600"/>
              </a:spcBef>
              <a:spcAft>
                <a:spcPts val="600"/>
              </a:spcAft>
              <a:buClr>
                <a:schemeClr val="accent5">
                  <a:lumMod val="50000"/>
                </a:schemeClr>
              </a:buClr>
              <a:buSzPct val="100000"/>
              <a:buFont typeface="Wingdings 2" panose="05020102010507070707" pitchFamily="18" charset="2"/>
              <a:buChar char="Í"/>
              <a:defRPr/>
            </a:pPr>
            <a:r>
              <a:rPr lang="en-GB" sz="1800" dirty="0">
                <a:solidFill>
                  <a:srgbClr val="000000"/>
                </a:solidFill>
                <a:latin typeface="Calibri" panose="020F0502020204030204" pitchFamily="34" charset="0"/>
                <a:cs typeface="Calibri" panose="020F0502020204030204" pitchFamily="34" charset="0"/>
              </a:rPr>
              <a:t>They reflect the extent of the </a:t>
            </a:r>
            <a:r>
              <a:rPr lang="en-GB" sz="1800" b="1" dirty="0">
                <a:solidFill>
                  <a:srgbClr val="000000"/>
                </a:solidFill>
                <a:latin typeface="Calibri" panose="020F0502020204030204" pitchFamily="34" charset="0"/>
                <a:cs typeface="Calibri" panose="020F0502020204030204" pitchFamily="34" charset="0"/>
              </a:rPr>
              <a:t>informal production </a:t>
            </a:r>
          </a:p>
          <a:p>
            <a:pPr marL="344651" lvl="4" indent="-342900">
              <a:spcBef>
                <a:spcPts val="600"/>
              </a:spcBef>
              <a:spcAft>
                <a:spcPts val="600"/>
              </a:spcAft>
              <a:buClr>
                <a:schemeClr val="accent5">
                  <a:lumMod val="50000"/>
                </a:schemeClr>
              </a:buClr>
              <a:buSzPct val="100000"/>
              <a:buFont typeface="Wingdings 2" panose="05020102010507070707" pitchFamily="18" charset="2"/>
              <a:buChar char="Í"/>
              <a:defRPr/>
            </a:pPr>
            <a:r>
              <a:rPr lang="en-GB" sz="1800" dirty="0">
                <a:solidFill>
                  <a:srgbClr val="000000"/>
                </a:solidFill>
                <a:latin typeface="Calibri" panose="020F0502020204030204" pitchFamily="34" charset="0"/>
                <a:cs typeface="Calibri" panose="020F0502020204030204" pitchFamily="34" charset="0"/>
              </a:rPr>
              <a:t>The indicators included in the resolution proposed to cover the following components of the </a:t>
            </a:r>
            <a:r>
              <a:rPr lang="en-GB" sz="1800" b="1" dirty="0">
                <a:solidFill>
                  <a:srgbClr val="000000"/>
                </a:solidFill>
                <a:latin typeface="Calibri" panose="020F0502020204030204" pitchFamily="34" charset="0"/>
                <a:cs typeface="Calibri" panose="020F0502020204030204" pitchFamily="34" charset="0"/>
              </a:rPr>
              <a:t>contribution of the informal economy (within SNA production boundary) to GDP:</a:t>
            </a:r>
          </a:p>
          <a:p>
            <a:pPr marL="458951" lvl="4" indent="-457200">
              <a:spcBef>
                <a:spcPts val="600"/>
              </a:spcBef>
              <a:spcAft>
                <a:spcPts val="600"/>
              </a:spcAft>
              <a:buClr>
                <a:schemeClr val="accent5">
                  <a:lumMod val="50000"/>
                </a:schemeClr>
              </a:buClr>
              <a:buSzPct val="100000"/>
              <a:buAutoNum type="alphaLcParenBoth"/>
              <a:defRPr/>
            </a:pPr>
            <a:endParaRPr lang="en-GB" sz="1800" dirty="0">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6" name="Flèche : droite 9">
            <a:extLst>
              <a:ext uri="{FF2B5EF4-FFF2-40B4-BE49-F238E27FC236}">
                <a16:creationId xmlns:a16="http://schemas.microsoft.com/office/drawing/2014/main" id="{95EE9DF7-3219-00F7-B1BE-7A42EFD471AD}"/>
              </a:ext>
            </a:extLst>
          </p:cNvPr>
          <p:cNvSpPr/>
          <p:nvPr/>
        </p:nvSpPr>
        <p:spPr>
          <a:xfrm>
            <a:off x="966611" y="474249"/>
            <a:ext cx="1830776" cy="813292"/>
          </a:xfrm>
          <a:prstGeom prst="rightArrow">
            <a:avLst>
              <a:gd name="adj1" fmla="val 60708"/>
              <a:gd name="adj2"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137</a:t>
            </a:r>
          </a:p>
        </p:txBody>
      </p:sp>
      <p:sp>
        <p:nvSpPr>
          <p:cNvPr id="7" name="Flèche : droite 10">
            <a:extLst>
              <a:ext uri="{FF2B5EF4-FFF2-40B4-BE49-F238E27FC236}">
                <a16:creationId xmlns:a16="http://schemas.microsoft.com/office/drawing/2014/main" id="{827420D1-BD06-0C32-240A-061E37E828DE}"/>
              </a:ext>
            </a:extLst>
          </p:cNvPr>
          <p:cNvSpPr/>
          <p:nvPr/>
        </p:nvSpPr>
        <p:spPr>
          <a:xfrm>
            <a:off x="108857" y="21315"/>
            <a:ext cx="1955375" cy="845153"/>
          </a:xfrm>
          <a:prstGeom prst="rightArrow">
            <a:avLst>
              <a:gd name="adj1" fmla="val 66062"/>
              <a:gd name="adj2" fmla="val 5000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economy</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71CB5E51-51BB-5C9E-501F-817333A6D365}"/>
              </a:ext>
            </a:extLst>
          </p:cNvPr>
          <p:cNvSpPr txBox="1"/>
          <p:nvPr/>
        </p:nvSpPr>
        <p:spPr>
          <a:xfrm>
            <a:off x="457200" y="3340100"/>
            <a:ext cx="5346700" cy="3416320"/>
          </a:xfrm>
          <a:prstGeom prst="rect">
            <a:avLst/>
          </a:prstGeom>
          <a:noFill/>
        </p:spPr>
        <p:txBody>
          <a:bodyPr wrap="square">
            <a:spAutoFit/>
          </a:bodyPr>
          <a:lstStyle/>
          <a:p>
            <a:pPr marL="458951" marR="0" lvl="4" indent="-457200" algn="l" defTabSz="914400" rtl="0" eaLnBrk="1" fontAlgn="auto" latinLnBrk="0" hangingPunct="1">
              <a:lnSpc>
                <a:spcPct val="100000"/>
              </a:lnSpc>
              <a:spcBef>
                <a:spcPts val="0"/>
              </a:spcBef>
              <a:spcAft>
                <a:spcPts val="0"/>
              </a:spcAft>
              <a:buClr>
                <a:srgbClr val="FF0000"/>
              </a:buClr>
              <a:buSzPct val="110000"/>
              <a:buFont typeface="+mj-lt"/>
              <a:buAutoNum type="alphaLcParenR"/>
              <a:tabLst/>
              <a:defRPr/>
            </a:pPr>
            <a:r>
              <a:rPr kumimoji="0" lang="en-GB"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137a</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Contribution of the </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informal sector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GDP, by economic activity.</a:t>
            </a:r>
          </a:p>
          <a:p>
            <a:pPr marL="458951" marR="0" lvl="4" indent="-457200" algn="l" defTabSz="914400" rtl="0" eaLnBrk="1" fontAlgn="auto" latinLnBrk="0" hangingPunct="1">
              <a:lnSpc>
                <a:spcPct val="100000"/>
              </a:lnSpc>
              <a:spcBef>
                <a:spcPts val="0"/>
              </a:spcBef>
              <a:spcAft>
                <a:spcPts val="0"/>
              </a:spcAft>
              <a:buClr>
                <a:srgbClr val="F8FCFE">
                  <a:lumMod val="50000"/>
                </a:srgbClr>
              </a:buClr>
              <a:buSzPct val="110000"/>
              <a:buFont typeface="+mj-lt"/>
              <a:buAutoNum type="alphaLcParenR"/>
              <a:tabLst/>
              <a:defRPr/>
            </a:pPr>
            <a:r>
              <a:rPr kumimoji="0" lang="en-GB" sz="1800" b="1" i="0" u="none" strike="noStrike" kern="1200" cap="none" spc="0" normalizeH="0" baseline="0" noProof="0" dirty="0">
                <a:ln>
                  <a:noFill/>
                </a:ln>
                <a:solidFill>
                  <a:srgbClr val="F8FCFE">
                    <a:lumMod val="50000"/>
                  </a:srgbClr>
                </a:solidFill>
                <a:effectLst/>
                <a:uLnTx/>
                <a:uFillTx/>
                <a:latin typeface="Calibri" panose="020F0502020204030204" pitchFamily="34" charset="0"/>
                <a:ea typeface="+mn-ea"/>
                <a:cs typeface="Calibri" panose="020F0502020204030204" pitchFamily="34" charset="0"/>
              </a:rPr>
              <a:t>137b</a:t>
            </a:r>
            <a:r>
              <a:rPr kumimoji="0" lang="en-GB" sz="1800" b="0" i="0" u="none" strike="noStrike" kern="1200" cap="none" spc="0" normalizeH="0" baseline="0" noProof="0" dirty="0">
                <a:ln>
                  <a:noFill/>
                </a:ln>
                <a:solidFill>
                  <a:srgbClr val="F8FCFE">
                    <a:lumMod val="50000"/>
                  </a:srgbClr>
                </a:solidFill>
                <a:effectLst/>
                <a:uLnTx/>
                <a:uFillTx/>
                <a:latin typeface="Calibri" panose="020F0502020204030204" pitchFamily="34" charset="0"/>
                <a:ea typeface="+mn-ea"/>
                <a:cs typeface="Calibri" panose="020F0502020204030204" pitchFamily="34" charset="0"/>
              </a:rPr>
              <a:t>.</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Contribution of </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informal production in the household own-use production and community sector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GDP </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(within the SNA production boundary)</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458951" marR="0" lvl="4" indent="-457200" algn="l" defTabSz="914400" rtl="0" eaLnBrk="1" fontAlgn="auto" latinLnBrk="0" hangingPunct="1">
              <a:lnSpc>
                <a:spcPct val="100000"/>
              </a:lnSpc>
              <a:spcBef>
                <a:spcPts val="0"/>
              </a:spcBef>
              <a:spcAft>
                <a:spcPts val="0"/>
              </a:spcAft>
              <a:buClr>
                <a:srgbClr val="8CE164">
                  <a:lumMod val="50000"/>
                </a:srgbClr>
              </a:buClr>
              <a:buSzPct val="105000"/>
              <a:buFont typeface="+mj-lt"/>
              <a:buAutoNum type="alphaLcParenR"/>
              <a:tabLst/>
              <a:defRPr/>
            </a:pPr>
            <a:r>
              <a:rPr kumimoji="0" lang="en-GB" sz="1800" b="1" i="0" u="none" strike="noStrike" kern="1200" cap="none" spc="0" normalizeH="0" baseline="0" noProof="0" dirty="0">
                <a:ln>
                  <a:noFill/>
                </a:ln>
                <a:solidFill>
                  <a:srgbClr val="8CE164">
                    <a:lumMod val="50000"/>
                  </a:srgbClr>
                </a:solidFill>
                <a:effectLst/>
                <a:uLnTx/>
                <a:uFillTx/>
                <a:latin typeface="Calibri" panose="020F0502020204030204" pitchFamily="34" charset="0"/>
                <a:ea typeface="+mn-ea"/>
                <a:cs typeface="Calibri" panose="020F0502020204030204" pitchFamily="34" charset="0"/>
              </a:rPr>
              <a:t>137c</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Contribution to the production by economic units in the </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formal sector</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a:t>
            </a:r>
          </a:p>
          <a:p>
            <a:pPr marL="812800" marR="0" lvl="5" indent="-190500" algn="l" defTabSz="914400" rtl="0" eaLnBrk="1" fontAlgn="auto" latinLnBrk="0" hangingPunct="1">
              <a:lnSpc>
                <a:spcPct val="100000"/>
              </a:lnSpc>
              <a:spcBef>
                <a:spcPts val="0"/>
              </a:spcBef>
              <a:spcAft>
                <a:spcPts val="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informal employees</a:t>
            </a:r>
          </a:p>
          <a:p>
            <a:pPr marL="812800" marR="0" lvl="5" indent="-190500" algn="l" defTabSz="914400" rtl="0" eaLnBrk="1" fontAlgn="auto" latinLnBrk="0" hangingPunct="1">
              <a:lnSpc>
                <a:spcPct val="100000"/>
              </a:lnSpc>
              <a:spcBef>
                <a:spcPts val="0"/>
              </a:spcBef>
              <a:spcAft>
                <a:spcPts val="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formal employees carrying out partly informal productive activities </a:t>
            </a:r>
          </a:p>
          <a:p>
            <a:pPr marL="812800" marR="0" lvl="5" indent="-190500" algn="l" defTabSz="914400" rtl="0" eaLnBrk="1" fontAlgn="auto" latinLnBrk="0" hangingPunct="1">
              <a:lnSpc>
                <a:spcPct val="100000"/>
              </a:lnSpc>
              <a:spcBef>
                <a:spcPts val="0"/>
              </a:spcBef>
              <a:spcAft>
                <a:spcPts val="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persons carrying out informal work other than employment</a:t>
            </a: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12F52CDD-2761-8844-78EB-158D6F1A77F7}"/>
              </a:ext>
            </a:extLst>
          </p:cNvPr>
          <p:cNvPicPr>
            <a:picLocks noChangeAspect="1"/>
          </p:cNvPicPr>
          <p:nvPr/>
        </p:nvPicPr>
        <p:blipFill>
          <a:blip r:embed="rId3"/>
          <a:stretch>
            <a:fillRect/>
          </a:stretch>
        </p:blipFill>
        <p:spPr>
          <a:xfrm>
            <a:off x="5888969" y="3429000"/>
            <a:ext cx="5994400" cy="3180235"/>
          </a:xfrm>
          <a:prstGeom prst="rect">
            <a:avLst/>
          </a:prstGeom>
        </p:spPr>
      </p:pic>
      <p:grpSp>
        <p:nvGrpSpPr>
          <p:cNvPr id="18" name="Group 17">
            <a:extLst>
              <a:ext uri="{FF2B5EF4-FFF2-40B4-BE49-F238E27FC236}">
                <a16:creationId xmlns:a16="http://schemas.microsoft.com/office/drawing/2014/main" id="{81441CC4-3E1E-BB69-AC45-B97C60C547C2}"/>
              </a:ext>
            </a:extLst>
          </p:cNvPr>
          <p:cNvGrpSpPr/>
          <p:nvPr/>
        </p:nvGrpSpPr>
        <p:grpSpPr>
          <a:xfrm>
            <a:off x="8049882" y="3072628"/>
            <a:ext cx="1297318" cy="3180235"/>
            <a:chOff x="8108950" y="3004665"/>
            <a:chExt cx="1297318" cy="3180235"/>
          </a:xfrm>
        </p:grpSpPr>
        <p:sp>
          <p:nvSpPr>
            <p:cNvPr id="16" name="Rectangle 15">
              <a:extLst>
                <a:ext uri="{FF2B5EF4-FFF2-40B4-BE49-F238E27FC236}">
                  <a16:creationId xmlns:a16="http://schemas.microsoft.com/office/drawing/2014/main" id="{606C2EC3-F56F-126C-5D4D-3BFF896DF3A3}"/>
                </a:ext>
              </a:extLst>
            </p:cNvPr>
            <p:cNvSpPr/>
            <p:nvPr/>
          </p:nvSpPr>
          <p:spPr>
            <a:xfrm>
              <a:off x="8174368" y="3004665"/>
              <a:ext cx="1231900" cy="31802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09978A04-4580-7BEF-C358-8DCF0459B3AE}"/>
                </a:ext>
              </a:extLst>
            </p:cNvPr>
            <p:cNvSpPr txBox="1"/>
            <p:nvPr/>
          </p:nvSpPr>
          <p:spPr>
            <a:xfrm>
              <a:off x="8108950" y="3004665"/>
              <a:ext cx="12573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Arial" panose="020B0604020202020204"/>
                  <a:ea typeface="+mn-ea"/>
                  <a:cs typeface="+mn-cs"/>
                </a:rPr>
                <a:t>137a)</a:t>
              </a:r>
              <a:endParaRPr kumimoji="0" lang="en-GB" sz="18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grpSp>
      <p:sp>
        <p:nvSpPr>
          <p:cNvPr id="19" name="Rectangle 18">
            <a:extLst>
              <a:ext uri="{FF2B5EF4-FFF2-40B4-BE49-F238E27FC236}">
                <a16:creationId xmlns:a16="http://schemas.microsoft.com/office/drawing/2014/main" id="{7118CBC2-3350-55DC-1CF6-3AE777EAE0E9}"/>
              </a:ext>
            </a:extLst>
          </p:cNvPr>
          <p:cNvSpPr/>
          <p:nvPr/>
        </p:nvSpPr>
        <p:spPr>
          <a:xfrm>
            <a:off x="6896099" y="3999674"/>
            <a:ext cx="4987269" cy="20955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54BFE777-E076-ED83-D079-9816FD1DFB36}"/>
              </a:ext>
            </a:extLst>
          </p:cNvPr>
          <p:cNvSpPr/>
          <p:nvPr/>
        </p:nvSpPr>
        <p:spPr>
          <a:xfrm>
            <a:off x="6896099" y="4000510"/>
            <a:ext cx="1219201" cy="20955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4781EE1C-73AE-56A0-F780-122EC4DF201D}"/>
              </a:ext>
            </a:extLst>
          </p:cNvPr>
          <p:cNvSpPr/>
          <p:nvPr/>
        </p:nvSpPr>
        <p:spPr>
          <a:xfrm>
            <a:off x="9354507" y="3999674"/>
            <a:ext cx="2528862" cy="20955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5EF333AB-797A-5D57-C457-758BECE8B1AA}"/>
              </a:ext>
            </a:extLst>
          </p:cNvPr>
          <p:cNvSpPr/>
          <p:nvPr/>
        </p:nvSpPr>
        <p:spPr>
          <a:xfrm>
            <a:off x="11290300" y="3999674"/>
            <a:ext cx="580368" cy="20955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4" name="Group 23">
            <a:extLst>
              <a:ext uri="{FF2B5EF4-FFF2-40B4-BE49-F238E27FC236}">
                <a16:creationId xmlns:a16="http://schemas.microsoft.com/office/drawing/2014/main" id="{B99812C5-0C8E-18A6-5B5E-16487F561646}"/>
              </a:ext>
            </a:extLst>
          </p:cNvPr>
          <p:cNvGrpSpPr/>
          <p:nvPr/>
        </p:nvGrpSpPr>
        <p:grpSpPr>
          <a:xfrm>
            <a:off x="9354507" y="3060337"/>
            <a:ext cx="1923092" cy="3191753"/>
            <a:chOff x="8174368" y="2993147"/>
            <a:chExt cx="1923092" cy="3191753"/>
          </a:xfrm>
        </p:grpSpPr>
        <p:sp>
          <p:nvSpPr>
            <p:cNvPr id="25" name="Rectangle 24">
              <a:extLst>
                <a:ext uri="{FF2B5EF4-FFF2-40B4-BE49-F238E27FC236}">
                  <a16:creationId xmlns:a16="http://schemas.microsoft.com/office/drawing/2014/main" id="{3926AB93-3699-9B52-9EEF-3413FB3EAAA8}"/>
                </a:ext>
              </a:extLst>
            </p:cNvPr>
            <p:cNvSpPr/>
            <p:nvPr/>
          </p:nvSpPr>
          <p:spPr>
            <a:xfrm>
              <a:off x="8174368" y="3004665"/>
              <a:ext cx="1923092" cy="3180235"/>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A4C0CC28-DE33-8CA8-77E2-E89FC5F9F247}"/>
                </a:ext>
              </a:extLst>
            </p:cNvPr>
            <p:cNvSpPr txBox="1"/>
            <p:nvPr/>
          </p:nvSpPr>
          <p:spPr>
            <a:xfrm>
              <a:off x="8529763" y="2993147"/>
              <a:ext cx="12573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8FCFE">
                      <a:lumMod val="50000"/>
                    </a:srgbClr>
                  </a:solidFill>
                  <a:effectLst/>
                  <a:uLnTx/>
                  <a:uFillTx/>
                  <a:latin typeface="Arial" panose="020B0604020202020204"/>
                  <a:ea typeface="+mn-ea"/>
                  <a:cs typeface="+mn-cs"/>
                </a:rPr>
                <a:t>137b)</a:t>
              </a:r>
              <a:endParaRPr kumimoji="0" lang="en-GB" sz="1800" b="0" i="0" u="none" strike="noStrike" kern="1200" cap="none" spc="0" normalizeH="0" baseline="0" noProof="0" dirty="0">
                <a:ln>
                  <a:noFill/>
                </a:ln>
                <a:solidFill>
                  <a:srgbClr val="F8FCFE">
                    <a:lumMod val="50000"/>
                  </a:srgbClr>
                </a:solidFill>
                <a:effectLst/>
                <a:uLnTx/>
                <a:uFillTx/>
                <a:latin typeface="Arial" panose="020B0604020202020204"/>
                <a:ea typeface="+mn-ea"/>
                <a:cs typeface="+mn-cs"/>
              </a:endParaRPr>
            </a:p>
          </p:txBody>
        </p:sp>
      </p:grpSp>
      <p:sp>
        <p:nvSpPr>
          <p:cNvPr id="27" name="Rectangle 26">
            <a:extLst>
              <a:ext uri="{FF2B5EF4-FFF2-40B4-BE49-F238E27FC236}">
                <a16:creationId xmlns:a16="http://schemas.microsoft.com/office/drawing/2014/main" id="{C0195193-1BE6-3E35-6B88-1C0850538EA0}"/>
              </a:ext>
            </a:extLst>
          </p:cNvPr>
          <p:cNvSpPr/>
          <p:nvPr/>
        </p:nvSpPr>
        <p:spPr>
          <a:xfrm>
            <a:off x="6883398" y="3971366"/>
            <a:ext cx="1219201" cy="212380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8" name="Group 27">
            <a:extLst>
              <a:ext uri="{FF2B5EF4-FFF2-40B4-BE49-F238E27FC236}">
                <a16:creationId xmlns:a16="http://schemas.microsoft.com/office/drawing/2014/main" id="{5C930AEB-C4B7-D4B1-FC8F-F76EFB271E67}"/>
              </a:ext>
            </a:extLst>
          </p:cNvPr>
          <p:cNvGrpSpPr/>
          <p:nvPr/>
        </p:nvGrpSpPr>
        <p:grpSpPr>
          <a:xfrm>
            <a:off x="6792580" y="3071854"/>
            <a:ext cx="1297318" cy="3180235"/>
            <a:chOff x="8108950" y="3004665"/>
            <a:chExt cx="1297318" cy="3180235"/>
          </a:xfrm>
        </p:grpSpPr>
        <p:sp>
          <p:nvSpPr>
            <p:cNvPr id="29" name="Rectangle 28">
              <a:extLst>
                <a:ext uri="{FF2B5EF4-FFF2-40B4-BE49-F238E27FC236}">
                  <a16:creationId xmlns:a16="http://schemas.microsoft.com/office/drawing/2014/main" id="{D6895A81-FD42-1A9A-6822-7C8A1351ABF1}"/>
                </a:ext>
              </a:extLst>
            </p:cNvPr>
            <p:cNvSpPr/>
            <p:nvPr/>
          </p:nvSpPr>
          <p:spPr>
            <a:xfrm>
              <a:off x="8174368" y="3004665"/>
              <a:ext cx="1231900" cy="3180235"/>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B1C7A5B6-5D0C-B246-2355-19C2BA05B69D}"/>
                </a:ext>
              </a:extLst>
            </p:cNvPr>
            <p:cNvSpPr txBox="1"/>
            <p:nvPr/>
          </p:nvSpPr>
          <p:spPr>
            <a:xfrm>
              <a:off x="8108950" y="3004665"/>
              <a:ext cx="12573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8CE164">
                      <a:lumMod val="50000"/>
                    </a:srgbClr>
                  </a:solidFill>
                  <a:effectLst/>
                  <a:uLnTx/>
                  <a:uFillTx/>
                  <a:latin typeface="Arial" panose="020B0604020202020204"/>
                  <a:ea typeface="+mn-ea"/>
                  <a:cs typeface="+mn-cs"/>
                </a:rPr>
                <a:t>137c)</a:t>
              </a:r>
              <a:endParaRPr kumimoji="0" lang="en-GB" sz="1800" b="0" i="0" u="none" strike="noStrike" kern="1200" cap="none" spc="0" normalizeH="0" baseline="0" noProof="0" dirty="0">
                <a:ln>
                  <a:noFill/>
                </a:ln>
                <a:solidFill>
                  <a:srgbClr val="8CE164">
                    <a:lumMod val="50000"/>
                  </a:srgbClr>
                </a:solidFill>
                <a:effectLst/>
                <a:uLnTx/>
                <a:uFillTx/>
                <a:latin typeface="Arial" panose="020B0604020202020204"/>
                <a:ea typeface="+mn-ea"/>
                <a:cs typeface="+mn-cs"/>
              </a:endParaRPr>
            </a:p>
          </p:txBody>
        </p:sp>
      </p:grpSp>
      <p:sp>
        <p:nvSpPr>
          <p:cNvPr id="31" name="Rectangle 30">
            <a:extLst>
              <a:ext uri="{FF2B5EF4-FFF2-40B4-BE49-F238E27FC236}">
                <a16:creationId xmlns:a16="http://schemas.microsoft.com/office/drawing/2014/main" id="{1B77DEDC-A366-0076-5316-56A85153CDB2}"/>
              </a:ext>
            </a:extLst>
          </p:cNvPr>
          <p:cNvSpPr/>
          <p:nvPr/>
        </p:nvSpPr>
        <p:spPr>
          <a:xfrm>
            <a:off x="6883399" y="4855535"/>
            <a:ext cx="1166482" cy="123963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A58B97B5-97FB-7048-6F86-4F67B4C8F8AE}"/>
              </a:ext>
            </a:extLst>
          </p:cNvPr>
          <p:cNvSpPr/>
          <p:nvPr/>
        </p:nvSpPr>
        <p:spPr>
          <a:xfrm>
            <a:off x="6870697" y="5663609"/>
            <a:ext cx="1219201" cy="43156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275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wipe(left)">
                                      <p:cBhvr>
                                        <p:cTn id="33" dur="500"/>
                                        <p:tgtEl>
                                          <p:spTgt spid="12">
                                            <p:txEl>
                                              <p:pRg st="2" end="2"/>
                                            </p:txEl>
                                          </p:spTgt>
                                        </p:tgtEl>
                                      </p:cBhvr>
                                    </p:animEffect>
                                  </p:childTnLst>
                                </p:cTn>
                              </p:par>
                              <p:par>
                                <p:cTn id="34" presetID="1"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par>
                                <p:cTn id="36" presetID="22" presetClass="entr" presetSubtype="8" fill="hold" nodeType="with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wipe(left)">
                                      <p:cBhvr>
                                        <p:cTn id="38" dur="500"/>
                                        <p:tgtEl>
                                          <p:spTgt spid="12">
                                            <p:txEl>
                                              <p:pRg st="3" end="3"/>
                                            </p:txEl>
                                          </p:spTgt>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xEl>
                                              <p:pRg st="4" end="4"/>
                                            </p:txEl>
                                          </p:spTgt>
                                        </p:tgtEl>
                                        <p:attrNameLst>
                                          <p:attrName>style.visibility</p:attrName>
                                        </p:attrNameLst>
                                      </p:cBhvr>
                                      <p:to>
                                        <p:strVal val="visible"/>
                                      </p:to>
                                    </p:set>
                                    <p:animEffect transition="in" filter="wipe(left)">
                                      <p:cBhvr>
                                        <p:cTn id="45" dur="500"/>
                                        <p:tgtEl>
                                          <p:spTgt spid="12">
                                            <p:txEl>
                                              <p:pRg st="4" end="4"/>
                                            </p:txEl>
                                          </p:spTgt>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xEl>
                                              <p:pRg st="5" end="5"/>
                                            </p:txEl>
                                          </p:spTgt>
                                        </p:tgtEl>
                                        <p:attrNameLst>
                                          <p:attrName>style.visibility</p:attrName>
                                        </p:attrNameLst>
                                      </p:cBhvr>
                                      <p:to>
                                        <p:strVal val="visible"/>
                                      </p:to>
                                    </p:set>
                                    <p:animEffect transition="in" filter="wipe(left)">
                                      <p:cBhvr>
                                        <p:cTn id="5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7"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92CD"/>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7187439" y="4411443"/>
            <a:ext cx="3936077" cy="2808312"/>
          </a:xfrm>
        </p:spPr>
        <p:txBody>
          <a:bodyPr>
            <a:noAutofit/>
          </a:bodyPr>
          <a:lstStyle/>
          <a:p>
            <a:pPr marL="0" indent="0" algn="r">
              <a:spcBef>
                <a:spcPts val="600"/>
              </a:spcBef>
              <a:spcAft>
                <a:spcPts val="600"/>
              </a:spcAft>
              <a:buClr>
                <a:schemeClr val="accent3">
                  <a:lumMod val="50000"/>
                </a:schemeClr>
              </a:buClr>
              <a:buSzPct val="110000"/>
              <a:buNone/>
            </a:pPr>
            <a:r>
              <a:rPr lang="en-US" sz="3200" b="1" dirty="0">
                <a:solidFill>
                  <a:schemeClr val="bg1"/>
                </a:solidFill>
                <a:latin typeface="Calibri" panose="020F0502020204030204" pitchFamily="34" charset="0"/>
                <a:cs typeface="Calibri" panose="020F0502020204030204" pitchFamily="34" charset="0"/>
              </a:rPr>
              <a:t>1</a:t>
            </a:r>
            <a:r>
              <a:rPr lang="en-US" sz="3200" b="1" baseline="30000" dirty="0">
                <a:solidFill>
                  <a:schemeClr val="bg1"/>
                </a:solidFill>
                <a:latin typeface="Calibri" panose="020F0502020204030204" pitchFamily="34" charset="0"/>
                <a:cs typeface="Calibri" panose="020F0502020204030204" pitchFamily="34" charset="0"/>
              </a:rPr>
              <a:t>st</a:t>
            </a:r>
            <a:r>
              <a:rPr lang="en-US" sz="3200" b="1" dirty="0">
                <a:solidFill>
                  <a:schemeClr val="bg1"/>
                </a:solidFill>
                <a:latin typeface="Calibri" panose="020F0502020204030204" pitchFamily="34" charset="0"/>
                <a:cs typeface="Calibri" panose="020F0502020204030204" pitchFamily="34" charset="0"/>
              </a:rPr>
              <a:t> question |</a:t>
            </a:r>
          </a:p>
          <a:p>
            <a:pPr marL="0" indent="0" algn="r">
              <a:spcBef>
                <a:spcPts val="600"/>
              </a:spcBef>
              <a:spcAft>
                <a:spcPts val="600"/>
              </a:spcAft>
              <a:buClr>
                <a:schemeClr val="accent3">
                  <a:lumMod val="50000"/>
                </a:schemeClr>
              </a:buClr>
              <a:buSzPct val="110000"/>
              <a:buNone/>
            </a:pPr>
            <a:r>
              <a:rPr lang="en-GB" sz="2800" dirty="0">
                <a:solidFill>
                  <a:schemeClr val="bg1"/>
                </a:solidFill>
                <a:latin typeface="Calibri" panose="020F0502020204030204" pitchFamily="34" charset="0"/>
                <a:cs typeface="Calibri" panose="020F0502020204030204" pitchFamily="34" charset="0"/>
              </a:rPr>
              <a:t>What is the extent of informal employment?</a:t>
            </a:r>
          </a:p>
          <a:p>
            <a:pPr marL="0" indent="0" algn="r">
              <a:spcBef>
                <a:spcPts val="600"/>
              </a:spcBef>
              <a:spcAft>
                <a:spcPts val="600"/>
              </a:spcAft>
              <a:buClr>
                <a:schemeClr val="accent3">
                  <a:lumMod val="50000"/>
                </a:schemeClr>
              </a:buClr>
              <a:buSzPct val="110000"/>
              <a:buNone/>
            </a:pPr>
            <a:endParaRPr lang="en-US" sz="3200" dirty="0">
              <a:solidFill>
                <a:schemeClr val="bg1"/>
              </a:solidFill>
              <a:latin typeface="Calibri" panose="020F0502020204030204" pitchFamily="34" charset="0"/>
              <a:cs typeface="Calibri" panose="020F0502020204030204" pitchFamily="34" charset="0"/>
            </a:endParaRPr>
          </a:p>
        </p:txBody>
      </p:sp>
      <p:cxnSp>
        <p:nvCxnSpPr>
          <p:cNvPr id="8" name="Straight Connector 7"/>
          <p:cNvCxnSpPr>
            <a:cxnSpLocks/>
          </p:cNvCxnSpPr>
          <p:nvPr/>
        </p:nvCxnSpPr>
        <p:spPr>
          <a:xfrm>
            <a:off x="11241118" y="3886242"/>
            <a:ext cx="0" cy="24289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E6813E8-9D7A-8D4A-CB50-242C0555D68D}"/>
              </a:ext>
            </a:extLst>
          </p:cNvPr>
          <p:cNvPicPr>
            <a:picLocks noChangeAspect="1"/>
          </p:cNvPicPr>
          <p:nvPr/>
        </p:nvPicPr>
        <p:blipFill>
          <a:blip r:embed="rId3"/>
          <a:stretch>
            <a:fillRect/>
          </a:stretch>
        </p:blipFill>
        <p:spPr>
          <a:xfrm>
            <a:off x="392013" y="319464"/>
            <a:ext cx="6511429" cy="2017127"/>
          </a:xfrm>
          <a:prstGeom prst="rect">
            <a:avLst/>
          </a:prstGeom>
        </p:spPr>
      </p:pic>
      <p:sp>
        <p:nvSpPr>
          <p:cNvPr id="3" name="Rectangle 2">
            <a:extLst>
              <a:ext uri="{FF2B5EF4-FFF2-40B4-BE49-F238E27FC236}">
                <a16:creationId xmlns:a16="http://schemas.microsoft.com/office/drawing/2014/main" id="{6138F609-3824-AC5B-9A35-4180E4BF7C7D}"/>
              </a:ext>
            </a:extLst>
          </p:cNvPr>
          <p:cNvSpPr/>
          <p:nvPr/>
        </p:nvSpPr>
        <p:spPr>
          <a:xfrm>
            <a:off x="2892556" y="978465"/>
            <a:ext cx="1974084" cy="921455"/>
          </a:xfrm>
          <a:prstGeom prst="rect">
            <a:avLst/>
          </a:prstGeom>
          <a:noFill/>
          <a:ln w="57150">
            <a:solidFill>
              <a:srgbClr val="1B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995FA694-791A-1ACF-9490-A3C462BDC443}"/>
              </a:ext>
            </a:extLst>
          </p:cNvPr>
          <p:cNvPicPr>
            <a:picLocks noChangeAspect="1"/>
          </p:cNvPicPr>
          <p:nvPr/>
        </p:nvPicPr>
        <p:blipFill>
          <a:blip r:embed="rId4"/>
          <a:stretch>
            <a:fillRect/>
          </a:stretch>
        </p:blipFill>
        <p:spPr>
          <a:xfrm>
            <a:off x="1706879" y="3088278"/>
            <a:ext cx="4976879" cy="2247739"/>
          </a:xfrm>
          <a:prstGeom prst="rect">
            <a:avLst/>
          </a:prstGeom>
        </p:spPr>
      </p:pic>
      <p:cxnSp>
        <p:nvCxnSpPr>
          <p:cNvPr id="5" name="Straight Arrow Connector 4">
            <a:extLst>
              <a:ext uri="{FF2B5EF4-FFF2-40B4-BE49-F238E27FC236}">
                <a16:creationId xmlns:a16="http://schemas.microsoft.com/office/drawing/2014/main" id="{94E88C28-F9CB-F26E-76B7-1760B5AAEBC6}"/>
              </a:ext>
            </a:extLst>
          </p:cNvPr>
          <p:cNvCxnSpPr>
            <a:cxnSpLocks/>
          </p:cNvCxnSpPr>
          <p:nvPr/>
        </p:nvCxnSpPr>
        <p:spPr>
          <a:xfrm>
            <a:off x="3838958" y="1891777"/>
            <a:ext cx="0" cy="1994465"/>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6" name="Graphic 5" descr="Zoom in outline">
            <a:extLst>
              <a:ext uri="{FF2B5EF4-FFF2-40B4-BE49-F238E27FC236}">
                <a16:creationId xmlns:a16="http://schemas.microsoft.com/office/drawing/2014/main" id="{B7E4E636-B5E4-7B7C-7C55-05420E4511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560160">
            <a:off x="3640525" y="5260806"/>
            <a:ext cx="1109586" cy="1109586"/>
          </a:xfrm>
          <a:prstGeom prst="rect">
            <a:avLst/>
          </a:prstGeom>
        </p:spPr>
      </p:pic>
      <p:sp>
        <p:nvSpPr>
          <p:cNvPr id="9" name="ZoneTexte 5">
            <a:extLst>
              <a:ext uri="{FF2B5EF4-FFF2-40B4-BE49-F238E27FC236}">
                <a16:creationId xmlns:a16="http://schemas.microsoft.com/office/drawing/2014/main" id="{19DE46AB-2449-600B-2A4E-2D41169AB26A}"/>
              </a:ext>
            </a:extLst>
          </p:cNvPr>
          <p:cNvSpPr txBox="1"/>
          <p:nvPr/>
        </p:nvSpPr>
        <p:spPr>
          <a:xfrm>
            <a:off x="4840601" y="5627163"/>
            <a:ext cx="2153920" cy="1015663"/>
          </a:xfrm>
          <a:prstGeom prst="rect">
            <a:avLst/>
          </a:prstGeom>
          <a:solidFill>
            <a:srgbClr val="039F9B"/>
          </a:solidFill>
          <a:ln>
            <a:solidFill>
              <a:schemeClr val="bg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R="0" lvl="0" algn="ctr" defTabSz="9144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Dimension 1. </a:t>
            </a:r>
          </a:p>
          <a:p>
            <a:pPr marR="0" lvl="0" algn="ctr" defTabSz="914400" rtl="0" eaLnBrk="1" fontAlgn="auto" latinLnBrk="0" hangingPunct="1">
              <a:lnSpc>
                <a:spcPct val="100000"/>
              </a:lnSpc>
              <a:spcBef>
                <a:spcPts val="0"/>
              </a:spcBef>
              <a:spcAft>
                <a:spcPts val="0"/>
              </a:spcAft>
              <a:buClrTx/>
              <a:buSzTx/>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Extent of informality</a:t>
            </a:r>
          </a:p>
        </p:txBody>
      </p:sp>
    </p:spTree>
    <p:extLst>
      <p:ext uri="{BB962C8B-B14F-4D97-AF65-F5344CB8AC3E}">
        <p14:creationId xmlns:p14="http://schemas.microsoft.com/office/powerpoint/2010/main" val="369288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2892022" y="164828"/>
            <a:ext cx="9047007" cy="1010691"/>
          </a:xfrm>
        </p:spPr>
        <p:txBody>
          <a:bodyPr/>
          <a:lstStyle/>
          <a:p>
            <a:r>
              <a:rPr lang="en-GB" sz="3600" b="0" dirty="0">
                <a:solidFill>
                  <a:schemeClr val="accent5">
                    <a:lumMod val="50000"/>
                  </a:schemeClr>
                </a:solidFill>
                <a:latin typeface="Calibri" panose="020F0502020204030204" pitchFamily="34" charset="0"/>
                <a:cs typeface="Calibri" panose="020F0502020204030204" pitchFamily="34" charset="0"/>
              </a:rPr>
              <a:t>Percentage of informal employment by economic activity and by sex</a:t>
            </a:r>
          </a:p>
        </p:txBody>
      </p:sp>
      <p:sp>
        <p:nvSpPr>
          <p:cNvPr id="6" name="TextBox 5">
            <a:extLst>
              <a:ext uri="{FF2B5EF4-FFF2-40B4-BE49-F238E27FC236}">
                <a16:creationId xmlns:a16="http://schemas.microsoft.com/office/drawing/2014/main" id="{6B38A564-6C29-71B3-0E16-A89BDC374CBC}"/>
              </a:ext>
            </a:extLst>
          </p:cNvPr>
          <p:cNvSpPr txBox="1"/>
          <p:nvPr/>
        </p:nvSpPr>
        <p:spPr>
          <a:xfrm>
            <a:off x="5364108" y="1246678"/>
            <a:ext cx="6722047"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Global</a:t>
            </a:r>
            <a:r>
              <a:rPr kumimoji="0" lang="en-GB"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Percentage of informal employment in relation to total employment, by economic activity by sex (%, 2019)</a:t>
            </a:r>
            <a:endParaRPr kumimoji="0" lang="en-US"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8CD79613-C3AC-6BE7-0859-D6A558DB6B6E}"/>
              </a:ext>
            </a:extLst>
          </p:cNvPr>
          <p:cNvSpPr txBox="1"/>
          <p:nvPr/>
        </p:nvSpPr>
        <p:spPr>
          <a:xfrm>
            <a:off x="5343767" y="1333401"/>
            <a:ext cx="6742388" cy="646331"/>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Asia</a:t>
            </a:r>
            <a:r>
              <a:rPr kumimoji="0" lang="en-GB" b="1" i="0" u="none" strike="noStrike" kern="1200" cap="none" spc="0" normalizeH="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and the Pacific</a:t>
            </a:r>
            <a:r>
              <a:rPr kumimoji="0" lang="en-GB"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Percentage of informal employment in relation to total employment, by economic activity by sex (%, 2019)</a:t>
            </a:r>
            <a:endParaRPr kumimoji="0" lang="en-US"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9C7F7EA-B391-E327-6290-A3541A53D0FB}"/>
              </a:ext>
            </a:extLst>
          </p:cNvPr>
          <p:cNvPicPr>
            <a:picLocks noChangeAspect="1"/>
          </p:cNvPicPr>
          <p:nvPr/>
        </p:nvPicPr>
        <p:blipFill>
          <a:blip r:embed="rId2"/>
          <a:stretch>
            <a:fillRect/>
          </a:stretch>
        </p:blipFill>
        <p:spPr>
          <a:xfrm>
            <a:off x="5457846" y="2052875"/>
            <a:ext cx="6243969" cy="4696730"/>
          </a:xfrm>
          <a:prstGeom prst="rect">
            <a:avLst/>
          </a:prstGeom>
        </p:spPr>
      </p:pic>
      <p:pic>
        <p:nvPicPr>
          <p:cNvPr id="9" name="Picture 8">
            <a:extLst>
              <a:ext uri="{FF2B5EF4-FFF2-40B4-BE49-F238E27FC236}">
                <a16:creationId xmlns:a16="http://schemas.microsoft.com/office/drawing/2014/main" id="{F86FA0D1-8D16-9BBF-E6CD-DFEACDE4797F}"/>
              </a:ext>
            </a:extLst>
          </p:cNvPr>
          <p:cNvPicPr>
            <a:picLocks noChangeAspect="1"/>
          </p:cNvPicPr>
          <p:nvPr/>
        </p:nvPicPr>
        <p:blipFill>
          <a:blip r:embed="rId3"/>
          <a:stretch>
            <a:fillRect/>
          </a:stretch>
        </p:blipFill>
        <p:spPr>
          <a:xfrm>
            <a:off x="5457846" y="2052875"/>
            <a:ext cx="6243970" cy="4701909"/>
          </a:xfrm>
          <a:prstGeom prst="rect">
            <a:avLst/>
          </a:prstGeom>
        </p:spPr>
      </p:pic>
      <p:sp>
        <p:nvSpPr>
          <p:cNvPr id="11" name="TextBox 10">
            <a:extLst>
              <a:ext uri="{FF2B5EF4-FFF2-40B4-BE49-F238E27FC236}">
                <a16:creationId xmlns:a16="http://schemas.microsoft.com/office/drawing/2014/main" id="{24FE22D8-784B-011E-A574-C905927E2384}"/>
              </a:ext>
            </a:extLst>
          </p:cNvPr>
          <p:cNvSpPr txBox="1"/>
          <p:nvPr/>
        </p:nvSpPr>
        <p:spPr>
          <a:xfrm>
            <a:off x="5343767" y="1333401"/>
            <a:ext cx="6742388" cy="646331"/>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Mongolia</a:t>
            </a:r>
            <a:r>
              <a:rPr kumimoji="0" lang="en-GB"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Percentage of informal employment in relation to total employment, by economic activity by sex (%, 2023)</a:t>
            </a:r>
            <a:endParaRPr kumimoji="0" lang="en-US"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BC644AC9-8DA1-FCE1-7B4C-C0D395F210C9}"/>
              </a:ext>
            </a:extLst>
          </p:cNvPr>
          <p:cNvSpPr txBox="1"/>
          <p:nvPr/>
        </p:nvSpPr>
        <p:spPr>
          <a:xfrm>
            <a:off x="5343767" y="1333401"/>
            <a:ext cx="6742388" cy="646331"/>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Viet</a:t>
            </a:r>
            <a:r>
              <a:rPr kumimoji="0" lang="en-GB" b="1" i="0" u="none" strike="noStrike" kern="1200" cap="none" spc="0" normalizeH="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Nam</a:t>
            </a:r>
            <a:r>
              <a:rPr kumimoji="0" lang="en-GB"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Percentage of informal employment in relation to total employment, by economic activity by sex (%, 2023)</a:t>
            </a:r>
            <a:endParaRPr kumimoji="0" lang="en-US"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31C7A55-71B6-525E-9B2F-897DA02DCFCF}"/>
              </a:ext>
            </a:extLst>
          </p:cNvPr>
          <p:cNvSpPr txBox="1"/>
          <p:nvPr/>
        </p:nvSpPr>
        <p:spPr>
          <a:xfrm>
            <a:off x="8305891" y="6435585"/>
            <a:ext cx="400590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Source</a:t>
            </a:r>
            <a:r>
              <a:rPr kumimoji="0" lang="fr-FR" sz="8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ILO 2023.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Women</a:t>
            </a:r>
            <a:r>
              <a:rPr kumimoji="0" lang="fr-FR"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and men in the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informal</a:t>
            </a:r>
            <a:r>
              <a:rPr kumimoji="0" lang="fr-FR"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economy</a:t>
            </a:r>
            <a:r>
              <a:rPr kumimoji="0" lang="fr-FR"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A </a:t>
            </a:r>
            <a:r>
              <a:rPr kumimoji="0" lang="fr-FR" sz="800" b="0" i="1" u="none" strike="noStrike" kern="1200" cap="none" spc="0" normalizeH="0" baseline="0" noProof="0" dirty="0" err="1">
                <a:ln>
                  <a:noFill/>
                </a:ln>
                <a:solidFill>
                  <a:srgbClr val="000000">
                    <a:lumMod val="95000"/>
                    <a:lumOff val="5000"/>
                  </a:srgbClr>
                </a:solidFill>
                <a:effectLst/>
                <a:uLnTx/>
                <a:uFillTx/>
                <a:latin typeface="Arial" panose="020B0604020202020204"/>
                <a:ea typeface="+mn-ea"/>
                <a:cs typeface="+mn-cs"/>
              </a:rPr>
              <a:t>statistical</a:t>
            </a:r>
            <a:r>
              <a:rPr kumimoji="0" lang="fr-FR"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 update</a:t>
            </a:r>
            <a:endParaRPr kumimoji="0" lang="en-GB" sz="800" b="0" i="1"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129D7715-82AF-2566-8450-A64E47819650}"/>
              </a:ext>
            </a:extLst>
          </p:cNvPr>
          <p:cNvGrpSpPr/>
          <p:nvPr/>
        </p:nvGrpSpPr>
        <p:grpSpPr>
          <a:xfrm>
            <a:off x="2321137" y="4062371"/>
            <a:ext cx="2002952" cy="2255520"/>
            <a:chOff x="10083203" y="2316480"/>
            <a:chExt cx="2002952" cy="2255520"/>
          </a:xfrm>
        </p:grpSpPr>
        <p:sp>
          <p:nvSpPr>
            <p:cNvPr id="21" name="Rectangle 20">
              <a:extLst>
                <a:ext uri="{FF2B5EF4-FFF2-40B4-BE49-F238E27FC236}">
                  <a16:creationId xmlns:a16="http://schemas.microsoft.com/office/drawing/2014/main" id="{6464292A-C678-D34B-5011-3E8948661211}"/>
                </a:ext>
              </a:extLst>
            </p:cNvPr>
            <p:cNvSpPr/>
            <p:nvPr/>
          </p:nvSpPr>
          <p:spPr>
            <a:xfrm>
              <a:off x="10083203" y="2316480"/>
              <a:ext cx="2002952" cy="2255520"/>
            </a:xfrm>
            <a:prstGeom prst="rect">
              <a:avLst/>
            </a:prstGeom>
            <a:solidFill>
              <a:srgbClr val="037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latin typeface="Abadi" panose="020B0604020104020204" pitchFamily="34" charset="0"/>
              </a:endParaRPr>
            </a:p>
            <a:p>
              <a:endParaRPr lang="fr-FR" dirty="0">
                <a:latin typeface="Abadi" panose="020B0604020104020204" pitchFamily="34" charset="0"/>
              </a:endParaRPr>
            </a:p>
            <a:p>
              <a:endParaRPr lang="fr-FR" dirty="0">
                <a:latin typeface="Abadi" panose="020B0604020104020204" pitchFamily="34" charset="0"/>
              </a:endParaRPr>
            </a:p>
            <a:p>
              <a:r>
                <a:rPr lang="fr-FR" dirty="0">
                  <a:latin typeface="Abadi" panose="020B0604020104020204" pitchFamily="34" charset="0"/>
                </a:rPr>
                <a:t>For </a:t>
              </a:r>
              <a:r>
                <a:rPr lang="fr-FR" dirty="0" err="1">
                  <a:latin typeface="Abadi" panose="020B0604020104020204" pitchFamily="34" charset="0"/>
                </a:rPr>
                <a:t>specific</a:t>
              </a:r>
              <a:r>
                <a:rPr lang="fr-FR" dirty="0">
                  <a:latin typeface="Abadi" panose="020B0604020104020204" pitchFamily="34" charset="0"/>
                </a:rPr>
                <a:t> country data, </a:t>
              </a:r>
              <a:r>
                <a:rPr lang="fr-FR" dirty="0" err="1">
                  <a:latin typeface="Abadi" panose="020B0604020104020204" pitchFamily="34" charset="0"/>
                </a:rPr>
                <a:t>see</a:t>
              </a:r>
              <a:r>
                <a:rPr lang="fr-FR" dirty="0">
                  <a:latin typeface="Abadi" panose="020B0604020104020204" pitchFamily="34" charset="0"/>
                </a:rPr>
                <a:t> </a:t>
              </a:r>
              <a:r>
                <a:rPr lang="fr-FR" sz="2000" b="1" dirty="0" err="1">
                  <a:solidFill>
                    <a:srgbClr val="A1FDFB"/>
                  </a:solidFill>
                  <a:latin typeface="Abadi" panose="020B0604020104020204" pitchFamily="34" charset="0"/>
                </a:rPr>
                <a:t>indicator</a:t>
              </a:r>
              <a:r>
                <a:rPr lang="fr-FR" sz="2000" b="1" dirty="0">
                  <a:solidFill>
                    <a:srgbClr val="A1FDFB"/>
                  </a:solidFill>
                  <a:latin typeface="Abadi" panose="020B0604020104020204" pitchFamily="34" charset="0"/>
                </a:rPr>
                <a:t> 1 </a:t>
              </a:r>
              <a:r>
                <a:rPr lang="fr-FR" dirty="0">
                  <a:latin typeface="Abadi" panose="020B0604020104020204" pitchFamily="34" charset="0"/>
                </a:rPr>
                <a:t>in country profiles</a:t>
              </a:r>
              <a:endParaRPr lang="en-GB" dirty="0">
                <a:latin typeface="Abadi" panose="020B0604020104020204" pitchFamily="34" charset="0"/>
              </a:endParaRPr>
            </a:p>
          </p:txBody>
        </p:sp>
        <p:pic>
          <p:nvPicPr>
            <p:cNvPr id="28" name="Graphic 27" descr="Zoom in outline">
              <a:extLst>
                <a:ext uri="{FF2B5EF4-FFF2-40B4-BE49-F238E27FC236}">
                  <a16:creationId xmlns:a16="http://schemas.microsoft.com/office/drawing/2014/main" id="{30D2EDAF-CCC6-F784-7496-73EC8911FE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02249" y="2334654"/>
              <a:ext cx="1109586" cy="1109586"/>
            </a:xfrm>
            <a:prstGeom prst="rect">
              <a:avLst/>
            </a:prstGeom>
          </p:spPr>
        </p:pic>
      </p:grpSp>
      <p:sp>
        <p:nvSpPr>
          <p:cNvPr id="33" name="ZoneTexte 5">
            <a:extLst>
              <a:ext uri="{FF2B5EF4-FFF2-40B4-BE49-F238E27FC236}">
                <a16:creationId xmlns:a16="http://schemas.microsoft.com/office/drawing/2014/main" id="{9B676C38-9D3E-A32C-6E54-EF7C5A343743}"/>
              </a:ext>
            </a:extLst>
          </p:cNvPr>
          <p:cNvSpPr txBox="1"/>
          <p:nvPr/>
        </p:nvSpPr>
        <p:spPr>
          <a:xfrm>
            <a:off x="81280" y="253869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1. Extent of informality</a:t>
            </a:r>
          </a:p>
        </p:txBody>
      </p:sp>
      <p:sp>
        <p:nvSpPr>
          <p:cNvPr id="34" name="ZoneTexte 5">
            <a:extLst>
              <a:ext uri="{FF2B5EF4-FFF2-40B4-BE49-F238E27FC236}">
                <a16:creationId xmlns:a16="http://schemas.microsoft.com/office/drawing/2014/main" id="{834D9BC3-77CD-4975-0195-5BE1267A1BB4}"/>
              </a:ext>
            </a:extLst>
          </p:cNvPr>
          <p:cNvSpPr txBox="1"/>
          <p:nvPr/>
        </p:nvSpPr>
        <p:spPr>
          <a:xfrm>
            <a:off x="81280" y="317758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2. Composition of informality</a:t>
            </a:r>
          </a:p>
        </p:txBody>
      </p:sp>
      <p:sp>
        <p:nvSpPr>
          <p:cNvPr id="35" name="ZoneTexte 5">
            <a:extLst>
              <a:ext uri="{FF2B5EF4-FFF2-40B4-BE49-F238E27FC236}">
                <a16:creationId xmlns:a16="http://schemas.microsoft.com/office/drawing/2014/main" id="{DB4EEC77-704C-00BD-C9D6-3A4F18681E4C}"/>
              </a:ext>
            </a:extLst>
          </p:cNvPr>
          <p:cNvSpPr txBox="1"/>
          <p:nvPr/>
        </p:nvSpPr>
        <p:spPr>
          <a:xfrm>
            <a:off x="81280" y="445534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4. Working conditions &amp; productivity</a:t>
            </a:r>
          </a:p>
        </p:txBody>
      </p:sp>
      <p:sp>
        <p:nvSpPr>
          <p:cNvPr id="36" name="ZoneTexte 5">
            <a:extLst>
              <a:ext uri="{FF2B5EF4-FFF2-40B4-BE49-F238E27FC236}">
                <a16:creationId xmlns:a16="http://schemas.microsoft.com/office/drawing/2014/main" id="{56566FB8-2679-4469-7873-F7EDB977E305}"/>
              </a:ext>
            </a:extLst>
          </p:cNvPr>
          <p:cNvSpPr txBox="1"/>
          <p:nvPr/>
        </p:nvSpPr>
        <p:spPr>
          <a:xfrm>
            <a:off x="81280" y="5094231"/>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5. Contextual vulnerability</a:t>
            </a:r>
          </a:p>
        </p:txBody>
      </p:sp>
      <p:sp>
        <p:nvSpPr>
          <p:cNvPr id="37" name="ZoneTexte 5">
            <a:extLst>
              <a:ext uri="{FF2B5EF4-FFF2-40B4-BE49-F238E27FC236}">
                <a16:creationId xmlns:a16="http://schemas.microsoft.com/office/drawing/2014/main" id="{6D0315C9-8C87-EFB2-2B6F-83D48C5461C0}"/>
              </a:ext>
            </a:extLst>
          </p:cNvPr>
          <p:cNvSpPr txBox="1"/>
          <p:nvPr/>
        </p:nvSpPr>
        <p:spPr>
          <a:xfrm>
            <a:off x="81280" y="573311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6. Other structural factors</a:t>
            </a:r>
          </a:p>
        </p:txBody>
      </p:sp>
      <p:sp>
        <p:nvSpPr>
          <p:cNvPr id="38" name="ZoneTexte 2">
            <a:extLst>
              <a:ext uri="{FF2B5EF4-FFF2-40B4-BE49-F238E27FC236}">
                <a16:creationId xmlns:a16="http://schemas.microsoft.com/office/drawing/2014/main" id="{A7339B68-A57E-1A37-7274-C0AAF788227E}"/>
              </a:ext>
            </a:extLst>
          </p:cNvPr>
          <p:cNvSpPr txBox="1"/>
          <p:nvPr/>
        </p:nvSpPr>
        <p:spPr>
          <a:xfrm>
            <a:off x="0" y="2128542"/>
            <a:ext cx="2147773" cy="369332"/>
          </a:xfrm>
          <a:prstGeom prst="rect">
            <a:avLst/>
          </a:prstGeom>
          <a:noFill/>
        </p:spPr>
        <p:txBody>
          <a:bodyPr wrap="square" rtlCol="0">
            <a:spAutoFit/>
          </a:bodyPr>
          <a:lstStyle/>
          <a:p>
            <a:pPr>
              <a:defRPr/>
            </a:pPr>
            <a:r>
              <a:rPr lang="fr-FR" dirty="0">
                <a:solidFill>
                  <a:prstClr val="black"/>
                </a:solidFill>
                <a:latin typeface="Calibri"/>
              </a:rPr>
              <a:t>Main dimensions</a:t>
            </a:r>
          </a:p>
        </p:txBody>
      </p:sp>
      <p:sp>
        <p:nvSpPr>
          <p:cNvPr id="39" name="ZoneTexte 5">
            <a:extLst>
              <a:ext uri="{FF2B5EF4-FFF2-40B4-BE49-F238E27FC236}">
                <a16:creationId xmlns:a16="http://schemas.microsoft.com/office/drawing/2014/main" id="{60B8580B-2A9E-3114-5A27-4AFB6376E4E4}"/>
              </a:ext>
            </a:extLst>
          </p:cNvPr>
          <p:cNvSpPr txBox="1"/>
          <p:nvPr/>
        </p:nvSpPr>
        <p:spPr>
          <a:xfrm>
            <a:off x="81280" y="381646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3. Exposure to informality</a:t>
            </a:r>
          </a:p>
        </p:txBody>
      </p:sp>
      <p:sp>
        <p:nvSpPr>
          <p:cNvPr id="40" name="ZoneTexte 5">
            <a:extLst>
              <a:ext uri="{FF2B5EF4-FFF2-40B4-BE49-F238E27FC236}">
                <a16:creationId xmlns:a16="http://schemas.microsoft.com/office/drawing/2014/main" id="{FB3C7D77-8B67-0E38-FFF4-0E6503E279F4}"/>
              </a:ext>
            </a:extLst>
          </p:cNvPr>
          <p:cNvSpPr txBox="1"/>
          <p:nvPr/>
        </p:nvSpPr>
        <p:spPr>
          <a:xfrm>
            <a:off x="95451" y="2534018"/>
            <a:ext cx="2066494" cy="584775"/>
          </a:xfrm>
          <a:prstGeom prst="rect">
            <a:avLst/>
          </a:prstGeom>
          <a:solidFill>
            <a:srgbClr val="025E5C"/>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1. Extent of informality</a:t>
            </a:r>
          </a:p>
        </p:txBody>
      </p:sp>
      <p:sp>
        <p:nvSpPr>
          <p:cNvPr id="51" name="Rectangle 50">
            <a:extLst>
              <a:ext uri="{FF2B5EF4-FFF2-40B4-BE49-F238E27FC236}">
                <a16:creationId xmlns:a16="http://schemas.microsoft.com/office/drawing/2014/main" id="{E8086AB5-4AC1-8FDC-776E-B848587A5D08}"/>
              </a:ext>
            </a:extLst>
          </p:cNvPr>
          <p:cNvSpPr/>
          <p:nvPr/>
        </p:nvSpPr>
        <p:spPr>
          <a:xfrm>
            <a:off x="160076" y="97550"/>
            <a:ext cx="1987697" cy="395833"/>
          </a:xfrm>
          <a:prstGeom prst="rect">
            <a:avLst/>
          </a:prstGeom>
          <a:solidFill>
            <a:srgbClr val="C00000"/>
          </a:solidFill>
          <a:ln w="12700" cap="flat" cmpd="sng" algn="ctr">
            <a:noFill/>
            <a:prstDash val="solid"/>
            <a:miter lim="800000"/>
          </a:ln>
          <a:effectLst/>
        </p:spPr>
        <p:txBody>
          <a:bodyPr rtlCol="0" anchor="ctr"/>
          <a:lstStyle/>
          <a:p>
            <a:pPr algn="ctr">
              <a:defRPr/>
            </a:pPr>
            <a:r>
              <a:rPr lang="fr-FR" kern="0" dirty="0">
                <a:solidFill>
                  <a:srgbClr val="FFFFFF"/>
                </a:solidFill>
                <a:latin typeface="Calibri" panose="020F0502020204030204" pitchFamily="34" charset="0"/>
                <a:cs typeface="Calibri" panose="020F0502020204030204" pitchFamily="34" charset="0"/>
              </a:rPr>
              <a:t>Headline</a:t>
            </a:r>
            <a:endParaRPr lang="en-GB" kern="0" dirty="0">
              <a:solidFill>
                <a:srgbClr val="FFFFFF"/>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372E4811-69BF-BA74-A5E0-02742273B897}"/>
              </a:ext>
            </a:extLst>
          </p:cNvPr>
          <p:cNvSpPr/>
          <p:nvPr/>
        </p:nvSpPr>
        <p:spPr>
          <a:xfrm>
            <a:off x="160075" y="530207"/>
            <a:ext cx="1987697" cy="395833"/>
          </a:xfrm>
          <a:prstGeom prst="rect">
            <a:avLst/>
          </a:prstGeom>
          <a:solidFill>
            <a:srgbClr val="FFFFFF">
              <a:lumMod val="85000"/>
            </a:srgbClr>
          </a:solidFill>
          <a:ln w="12700" cap="flat" cmpd="sng" algn="ctr">
            <a:solidFill>
              <a:srgbClr val="FFFFFF">
                <a:lumMod val="65000"/>
              </a:srgbClr>
            </a:solidFill>
            <a:prstDash val="solid"/>
            <a:miter lim="800000"/>
          </a:ln>
          <a:effectLst/>
        </p:spPr>
        <p:txBody>
          <a:bodyPr rtlCol="0" anchor="ctr"/>
          <a:lstStyle/>
          <a:p>
            <a:pPr algn="ctr"/>
            <a:r>
              <a:rPr lang="fr-FR" b="1" kern="0" dirty="0">
                <a:solidFill>
                  <a:srgbClr val="000000">
                    <a:lumMod val="95000"/>
                    <a:lumOff val="5000"/>
                  </a:srgbClr>
                </a:solidFill>
                <a:latin typeface="Calibri" panose="020F0502020204030204" pitchFamily="34" charset="0"/>
                <a:cs typeface="Calibri" panose="020F0502020204030204" pitchFamily="34" charset="0"/>
              </a:rPr>
              <a:t>128a</a:t>
            </a:r>
            <a:endParaRPr lang="en-GB" b="1" kern="0" dirty="0">
              <a:solidFill>
                <a:srgbClr val="000000">
                  <a:lumMod val="95000"/>
                  <a:lumOff val="5000"/>
                </a:srgb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F229AA9-4909-61B6-0DC9-E1C4759656B6}"/>
              </a:ext>
            </a:extLst>
          </p:cNvPr>
          <p:cNvSpPr txBox="1"/>
          <p:nvPr/>
        </p:nvSpPr>
        <p:spPr>
          <a:xfrm>
            <a:off x="1733245" y="1569843"/>
            <a:ext cx="3551238" cy="21082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1"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Indicator </a:t>
            </a:r>
          </a:p>
          <a:p>
            <a:pPr marL="539750" marR="0" lvl="1"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GB" sz="1800" b="0"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128a</a:t>
            </a:r>
            <a:r>
              <a:rPr lang="en-GB" dirty="0">
                <a:solidFill>
                  <a:schemeClr val="accent2"/>
                </a:solidFill>
                <a:latin typeface="Calibri" panose="020F0502020204030204" pitchFamily="34" charset="0"/>
                <a:cs typeface="Calibri" panose="020F0502020204030204" pitchFamily="34" charset="0"/>
              </a:rPr>
              <a:t>.</a:t>
            </a:r>
            <a:r>
              <a:rPr lang="en-GB" dirty="0">
                <a:solidFill>
                  <a:srgbClr val="000000">
                    <a:lumMod val="95000"/>
                    <a:lumOff val="5000"/>
                  </a:srgbClr>
                </a:solidFill>
                <a:latin typeface="Calibri" panose="020F0502020204030204" pitchFamily="34" charset="0"/>
                <a:cs typeface="Calibri" panose="020F0502020204030204" pitchFamily="34" charset="0"/>
              </a:rPr>
              <a:t> </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Number of persons with an informal main job and the percentage of informal main jobs in relation to total employment, by economic activity and by sex [</a:t>
            </a:r>
            <a:r>
              <a:rPr kumimoji="0" lang="en-GB"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SDG 8.3.1</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t>
            </a:r>
          </a:p>
        </p:txBody>
      </p:sp>
      <p:grpSp>
        <p:nvGrpSpPr>
          <p:cNvPr id="13" name="Group 12">
            <a:extLst>
              <a:ext uri="{FF2B5EF4-FFF2-40B4-BE49-F238E27FC236}">
                <a16:creationId xmlns:a16="http://schemas.microsoft.com/office/drawing/2014/main" id="{2710F1F9-0059-6B17-8942-32FB9307A752}"/>
              </a:ext>
            </a:extLst>
          </p:cNvPr>
          <p:cNvGrpSpPr/>
          <p:nvPr/>
        </p:nvGrpSpPr>
        <p:grpSpPr>
          <a:xfrm>
            <a:off x="5457846" y="2052875"/>
            <a:ext cx="6165895" cy="4696730"/>
            <a:chOff x="3325128" y="1340939"/>
            <a:chExt cx="5541744" cy="4176122"/>
          </a:xfrm>
        </p:grpSpPr>
        <p:pic>
          <p:nvPicPr>
            <p:cNvPr id="5" name="Picture 4">
              <a:extLst>
                <a:ext uri="{FF2B5EF4-FFF2-40B4-BE49-F238E27FC236}">
                  <a16:creationId xmlns:a16="http://schemas.microsoft.com/office/drawing/2014/main" id="{CE62712E-09C3-9DF3-BA91-422F74A4DA08}"/>
                </a:ext>
              </a:extLst>
            </p:cNvPr>
            <p:cNvPicPr>
              <a:picLocks noChangeAspect="1"/>
            </p:cNvPicPr>
            <p:nvPr/>
          </p:nvPicPr>
          <p:blipFill>
            <a:blip r:embed="rId6"/>
            <a:stretch>
              <a:fillRect/>
            </a:stretch>
          </p:blipFill>
          <p:spPr>
            <a:xfrm>
              <a:off x="3325128" y="1340939"/>
              <a:ext cx="5541744" cy="4176122"/>
            </a:xfrm>
            <a:prstGeom prst="rect">
              <a:avLst/>
            </a:prstGeom>
          </p:spPr>
        </p:pic>
        <p:sp>
          <p:nvSpPr>
            <p:cNvPr id="12" name="TextBox 11">
              <a:extLst>
                <a:ext uri="{FF2B5EF4-FFF2-40B4-BE49-F238E27FC236}">
                  <a16:creationId xmlns:a16="http://schemas.microsoft.com/office/drawing/2014/main" id="{563CC720-2596-91DE-196D-A00743566EB8}"/>
                </a:ext>
              </a:extLst>
            </p:cNvPr>
            <p:cNvSpPr txBox="1"/>
            <p:nvPr/>
          </p:nvSpPr>
          <p:spPr>
            <a:xfrm>
              <a:off x="3712581" y="1719423"/>
              <a:ext cx="1690085" cy="369332"/>
            </a:xfrm>
            <a:prstGeom prst="rect">
              <a:avLst/>
            </a:prstGeom>
            <a:noFill/>
          </p:spPr>
          <p:txBody>
            <a:bodyPr wrap="square" rtlCol="0">
              <a:spAutoFit/>
            </a:bodyPr>
            <a:lstStyle/>
            <a:p>
              <a:r>
                <a:rPr lang="fr-FR" b="1" dirty="0"/>
                <a:t>13</a:t>
              </a:r>
              <a:r>
                <a:rPr lang="fr-FR" b="1" baseline="30000" dirty="0"/>
                <a:t>e</a:t>
              </a:r>
              <a:r>
                <a:rPr lang="fr-FR" b="1" dirty="0"/>
                <a:t> ICLS</a:t>
              </a:r>
              <a:endParaRPr lang="en-CH" b="1" dirty="0"/>
            </a:p>
          </p:txBody>
        </p:sp>
      </p:grpSp>
      <p:grpSp>
        <p:nvGrpSpPr>
          <p:cNvPr id="18" name="Group 17">
            <a:extLst>
              <a:ext uri="{FF2B5EF4-FFF2-40B4-BE49-F238E27FC236}">
                <a16:creationId xmlns:a16="http://schemas.microsoft.com/office/drawing/2014/main" id="{1A937F86-D607-9756-EB5F-A2CE5280A0DA}"/>
              </a:ext>
            </a:extLst>
          </p:cNvPr>
          <p:cNvGrpSpPr/>
          <p:nvPr/>
        </p:nvGrpSpPr>
        <p:grpSpPr>
          <a:xfrm>
            <a:off x="5457846" y="2052875"/>
            <a:ext cx="6165895" cy="4696730"/>
            <a:chOff x="3468291" y="2192261"/>
            <a:chExt cx="5541744" cy="4176122"/>
          </a:xfrm>
        </p:grpSpPr>
        <p:pic>
          <p:nvPicPr>
            <p:cNvPr id="14" name="Picture 13">
              <a:extLst>
                <a:ext uri="{FF2B5EF4-FFF2-40B4-BE49-F238E27FC236}">
                  <a16:creationId xmlns:a16="http://schemas.microsoft.com/office/drawing/2014/main" id="{8C88F07E-1BDB-011C-831E-9B8E7B8C09C9}"/>
                </a:ext>
              </a:extLst>
            </p:cNvPr>
            <p:cNvPicPr>
              <a:picLocks noChangeAspect="1"/>
            </p:cNvPicPr>
            <p:nvPr/>
          </p:nvPicPr>
          <p:blipFill>
            <a:blip r:embed="rId7"/>
            <a:stretch>
              <a:fillRect/>
            </a:stretch>
          </p:blipFill>
          <p:spPr>
            <a:xfrm>
              <a:off x="3468291" y="2192261"/>
              <a:ext cx="5541744" cy="4176122"/>
            </a:xfrm>
            <a:prstGeom prst="rect">
              <a:avLst/>
            </a:prstGeom>
          </p:spPr>
        </p:pic>
        <p:sp>
          <p:nvSpPr>
            <p:cNvPr id="15" name="TextBox 14">
              <a:extLst>
                <a:ext uri="{FF2B5EF4-FFF2-40B4-BE49-F238E27FC236}">
                  <a16:creationId xmlns:a16="http://schemas.microsoft.com/office/drawing/2014/main" id="{6623B872-17F4-B854-93C9-07EB3E0D8EF4}"/>
                </a:ext>
              </a:extLst>
            </p:cNvPr>
            <p:cNvSpPr txBox="1"/>
            <p:nvPr/>
          </p:nvSpPr>
          <p:spPr>
            <a:xfrm>
              <a:off x="3836937" y="2534091"/>
              <a:ext cx="1690085" cy="369332"/>
            </a:xfrm>
            <a:prstGeom prst="rect">
              <a:avLst/>
            </a:prstGeom>
            <a:noFill/>
          </p:spPr>
          <p:txBody>
            <a:bodyPr wrap="square" rtlCol="0">
              <a:spAutoFit/>
            </a:bodyPr>
            <a:lstStyle/>
            <a:p>
              <a:r>
                <a:rPr lang="fr-FR" b="1" dirty="0"/>
                <a:t>19</a:t>
              </a:r>
              <a:r>
                <a:rPr lang="fr-FR" b="1" baseline="30000" dirty="0"/>
                <a:t>e</a:t>
              </a:r>
              <a:r>
                <a:rPr lang="fr-FR" b="1" dirty="0"/>
                <a:t> ICLS</a:t>
              </a:r>
              <a:endParaRPr lang="en-CH" b="1" dirty="0"/>
            </a:p>
          </p:txBody>
        </p:sp>
      </p:grpSp>
      <p:pic>
        <p:nvPicPr>
          <p:cNvPr id="20" name="Picture 19">
            <a:extLst>
              <a:ext uri="{FF2B5EF4-FFF2-40B4-BE49-F238E27FC236}">
                <a16:creationId xmlns:a16="http://schemas.microsoft.com/office/drawing/2014/main" id="{EDE9CCCC-EE56-5FD0-024F-EE946186C2C0}"/>
              </a:ext>
            </a:extLst>
          </p:cNvPr>
          <p:cNvPicPr>
            <a:picLocks noChangeAspect="1"/>
          </p:cNvPicPr>
          <p:nvPr/>
        </p:nvPicPr>
        <p:blipFill>
          <a:blip r:embed="rId8"/>
          <a:stretch>
            <a:fillRect/>
          </a:stretch>
        </p:blipFill>
        <p:spPr>
          <a:xfrm>
            <a:off x="5457846" y="2052875"/>
            <a:ext cx="6324357" cy="4698451"/>
          </a:xfrm>
          <a:prstGeom prst="rect">
            <a:avLst/>
          </a:prstGeom>
        </p:spPr>
      </p:pic>
    </p:spTree>
    <p:extLst>
      <p:ext uri="{BB962C8B-B14F-4D97-AF65-F5344CB8AC3E}">
        <p14:creationId xmlns:p14="http://schemas.microsoft.com/office/powerpoint/2010/main" val="106759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1" grpId="0" animBg="1"/>
      <p:bldP spid="17" grpId="0" animBg="1"/>
      <p:bldP spid="2" grpId="0"/>
      <p:bldP spid="40"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2"/>
          <p:cNvSpPr>
            <a:spLocks noGrp="1"/>
          </p:cNvSpPr>
          <p:nvPr>
            <p:ph idx="1"/>
          </p:nvPr>
        </p:nvSpPr>
        <p:spPr>
          <a:xfrm>
            <a:off x="2146154" y="97550"/>
            <a:ext cx="9885770" cy="949514"/>
          </a:xfrm>
        </p:spPr>
        <p:txBody>
          <a:bodyPr>
            <a:noAutofit/>
          </a:bodyPr>
          <a:lstStyle/>
          <a:p>
            <a:pPr marL="0" indent="0" algn="r">
              <a:spcBef>
                <a:spcPts val="600"/>
              </a:spcBef>
              <a:spcAft>
                <a:spcPts val="600"/>
              </a:spcAft>
              <a:buClr>
                <a:schemeClr val="accent3">
                  <a:lumMod val="50000"/>
                </a:schemeClr>
              </a:buClr>
              <a:buSzPct val="110000"/>
              <a:buNone/>
            </a:pPr>
            <a:r>
              <a:rPr lang="fr-FR" sz="2800" dirty="0" err="1">
                <a:solidFill>
                  <a:schemeClr val="accent1">
                    <a:lumMod val="25000"/>
                  </a:schemeClr>
                </a:solidFill>
              </a:rPr>
              <a:t>Would</a:t>
            </a:r>
            <a:r>
              <a:rPr lang="fr-FR" sz="2800" dirty="0">
                <a:solidFill>
                  <a:schemeClr val="accent1">
                    <a:lumMod val="25000"/>
                  </a:schemeClr>
                </a:solidFill>
              </a:rPr>
              <a:t> </a:t>
            </a:r>
            <a:r>
              <a:rPr lang="fr-FR" sz="2800" dirty="0" err="1">
                <a:solidFill>
                  <a:schemeClr val="accent1">
                    <a:lumMod val="25000"/>
                  </a:schemeClr>
                </a:solidFill>
              </a:rPr>
              <a:t>you</a:t>
            </a:r>
            <a:r>
              <a:rPr lang="fr-FR" sz="2800" dirty="0">
                <a:solidFill>
                  <a:schemeClr val="accent1">
                    <a:lumMod val="25000"/>
                  </a:schemeClr>
                </a:solidFill>
              </a:rPr>
              <a:t> </a:t>
            </a:r>
            <a:r>
              <a:rPr lang="fr-FR" sz="2800" dirty="0" err="1">
                <a:solidFill>
                  <a:schemeClr val="accent1">
                    <a:lumMod val="25000"/>
                  </a:schemeClr>
                </a:solidFill>
              </a:rPr>
              <a:t>say</a:t>
            </a:r>
            <a:r>
              <a:rPr lang="fr-FR" sz="2800" dirty="0">
                <a:solidFill>
                  <a:schemeClr val="accent1">
                    <a:lumMod val="25000"/>
                  </a:schemeClr>
                </a:solidFill>
              </a:rPr>
              <a:t> </a:t>
            </a:r>
            <a:r>
              <a:rPr lang="fr-FR" sz="2800" dirty="0" err="1">
                <a:solidFill>
                  <a:schemeClr val="accent1">
                    <a:lumMod val="25000"/>
                  </a:schemeClr>
                </a:solidFill>
              </a:rPr>
              <a:t>that</a:t>
            </a:r>
            <a:r>
              <a:rPr lang="fr-FR" sz="2800" dirty="0">
                <a:solidFill>
                  <a:schemeClr val="accent1">
                    <a:lumMod val="25000"/>
                  </a:schemeClr>
                </a:solidFill>
              </a:rPr>
              <a:t> </a:t>
            </a:r>
            <a:r>
              <a:rPr lang="fr-FR" sz="2800" dirty="0" err="1">
                <a:solidFill>
                  <a:schemeClr val="accent1">
                    <a:lumMod val="25000"/>
                  </a:schemeClr>
                </a:solidFill>
              </a:rPr>
              <a:t>informal</a:t>
            </a:r>
            <a:r>
              <a:rPr lang="fr-FR" sz="2800" dirty="0">
                <a:solidFill>
                  <a:schemeClr val="accent1">
                    <a:lumMod val="25000"/>
                  </a:schemeClr>
                </a:solidFill>
              </a:rPr>
              <a:t> </a:t>
            </a:r>
            <a:r>
              <a:rPr lang="fr-FR" sz="2800" dirty="0" err="1">
                <a:solidFill>
                  <a:schemeClr val="accent1">
                    <a:lumMod val="25000"/>
                  </a:schemeClr>
                </a:solidFill>
              </a:rPr>
              <a:t>employment</a:t>
            </a:r>
            <a:r>
              <a:rPr lang="fr-FR" sz="2800" dirty="0">
                <a:solidFill>
                  <a:schemeClr val="accent1">
                    <a:lumMod val="25000"/>
                  </a:schemeClr>
                </a:solidFill>
              </a:rPr>
              <a:t> </a:t>
            </a:r>
            <a:r>
              <a:rPr lang="fr-FR" sz="2800" dirty="0" err="1">
                <a:solidFill>
                  <a:schemeClr val="accent1">
                    <a:lumMod val="25000"/>
                  </a:schemeClr>
                </a:solidFill>
              </a:rPr>
              <a:t>increases</a:t>
            </a:r>
            <a:r>
              <a:rPr lang="fr-FR" sz="2800" dirty="0">
                <a:solidFill>
                  <a:schemeClr val="accent1">
                    <a:lumMod val="25000"/>
                  </a:schemeClr>
                </a:solidFill>
              </a:rPr>
              <a:t> or </a:t>
            </a:r>
            <a:r>
              <a:rPr lang="fr-FR" sz="2800" dirty="0" err="1">
                <a:solidFill>
                  <a:schemeClr val="accent1">
                    <a:lumMod val="25000"/>
                  </a:schemeClr>
                </a:solidFill>
              </a:rPr>
              <a:t>decreases</a:t>
            </a:r>
            <a:r>
              <a:rPr lang="fr-FR" sz="2800" dirty="0">
                <a:solidFill>
                  <a:schemeClr val="accent1">
                    <a:lumMod val="25000"/>
                  </a:schemeClr>
                </a:solidFill>
              </a:rPr>
              <a:t> in </a:t>
            </a:r>
            <a:r>
              <a:rPr lang="fr-FR" sz="2800" dirty="0" err="1">
                <a:solidFill>
                  <a:schemeClr val="accent1">
                    <a:lumMod val="25000"/>
                  </a:schemeClr>
                </a:solidFill>
              </a:rPr>
              <a:t>your</a:t>
            </a:r>
            <a:r>
              <a:rPr lang="fr-FR" sz="2800" dirty="0">
                <a:solidFill>
                  <a:schemeClr val="accent1">
                    <a:lumMod val="25000"/>
                  </a:schemeClr>
                </a:solidFill>
              </a:rPr>
              <a:t> country</a:t>
            </a:r>
            <a:r>
              <a:rPr lang="fr-FR" sz="2800" dirty="0">
                <a:solidFill>
                  <a:srgbClr val="FF0000"/>
                </a:solidFill>
              </a:rPr>
              <a:t>?</a:t>
            </a:r>
            <a:endParaRPr lang="en-GB" sz="2800" b="1" dirty="0">
              <a:solidFill>
                <a:schemeClr val="accent1">
                  <a:lumMod val="25000"/>
                </a:schemeClr>
              </a:solidFill>
            </a:endParaRPr>
          </a:p>
        </p:txBody>
      </p:sp>
      <p:sp>
        <p:nvSpPr>
          <p:cNvPr id="17" name="TextBox 16">
            <a:extLst>
              <a:ext uri="{FF2B5EF4-FFF2-40B4-BE49-F238E27FC236}">
                <a16:creationId xmlns:a16="http://schemas.microsoft.com/office/drawing/2014/main" id="{0B26E2CA-F038-D7D1-203C-45E0A3FA6A5A}"/>
              </a:ext>
            </a:extLst>
          </p:cNvPr>
          <p:cNvSpPr txBox="1"/>
          <p:nvPr/>
        </p:nvSpPr>
        <p:spPr bwMode="auto">
          <a:xfrm>
            <a:off x="9081859" y="1657500"/>
            <a:ext cx="2950065" cy="4247317"/>
          </a:xfrm>
          <a:prstGeom prst="rect">
            <a:avLst/>
          </a:prstGeom>
          <a:solidFill>
            <a:srgbClr val="037E7B"/>
          </a:solidFill>
          <a:ln w="9525">
            <a:noFill/>
            <a:miter lim="800000"/>
            <a:headEnd/>
            <a:tailEnd/>
          </a:ln>
          <a:effectLst/>
        </p:spPr>
        <p:txBody>
          <a:bodyPr wrap="square">
            <a:spAutoFit/>
          </a:bodyPr>
          <a:lstStyle/>
          <a:p>
            <a:r>
              <a:rPr lang="en-GB" sz="1800" noProof="0" dirty="0">
                <a:solidFill>
                  <a:schemeClr val="bg1"/>
                </a:solidFill>
              </a:rPr>
              <a:t>A </a:t>
            </a:r>
            <a:r>
              <a:rPr lang="en-GB" sz="1800" b="1" noProof="0" dirty="0">
                <a:solidFill>
                  <a:schemeClr val="bg1"/>
                </a:solidFill>
              </a:rPr>
              <a:t>synthetic measure</a:t>
            </a:r>
            <a:r>
              <a:rPr lang="en-GB" sz="1800" noProof="0" dirty="0">
                <a:solidFill>
                  <a:schemeClr val="bg1"/>
                </a:solidFill>
              </a:rPr>
              <a:t>….</a:t>
            </a:r>
          </a:p>
          <a:p>
            <a:endParaRPr lang="en-GB" sz="1800" noProof="0" dirty="0">
              <a:solidFill>
                <a:schemeClr val="bg1"/>
              </a:solidFill>
            </a:endParaRPr>
          </a:p>
          <a:p>
            <a:r>
              <a:rPr lang="en-GB" sz="1800" noProof="0" dirty="0">
                <a:solidFill>
                  <a:schemeClr val="bg1"/>
                </a:solidFill>
              </a:rPr>
              <a:t>… if not complemented by additional</a:t>
            </a:r>
            <a:r>
              <a:rPr lang="en-GB" sz="1800" baseline="0" noProof="0" dirty="0">
                <a:solidFill>
                  <a:schemeClr val="bg1"/>
                </a:solidFill>
              </a:rPr>
              <a:t> indicators, d</a:t>
            </a:r>
            <a:r>
              <a:rPr lang="en-GB" sz="1800" noProof="0" dirty="0">
                <a:solidFill>
                  <a:schemeClr val="bg1"/>
                </a:solidFill>
              </a:rPr>
              <a:t>oes not really provide useful elements to understand the diversity of situations and needs in the informal economy to effectively support the development of policies and interventions to improve the situation </a:t>
            </a:r>
          </a:p>
        </p:txBody>
      </p:sp>
      <p:sp>
        <p:nvSpPr>
          <p:cNvPr id="27" name="Rectangle 26">
            <a:extLst>
              <a:ext uri="{FF2B5EF4-FFF2-40B4-BE49-F238E27FC236}">
                <a16:creationId xmlns:a16="http://schemas.microsoft.com/office/drawing/2014/main" id="{01836E8B-B74C-05EA-F849-D9B11C4E6A3E}"/>
              </a:ext>
            </a:extLst>
          </p:cNvPr>
          <p:cNvSpPr/>
          <p:nvPr/>
        </p:nvSpPr>
        <p:spPr>
          <a:xfrm>
            <a:off x="160076" y="97550"/>
            <a:ext cx="1987697" cy="395833"/>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Headline</a:t>
            </a: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9" name="Rectangle 28">
            <a:extLst>
              <a:ext uri="{FF2B5EF4-FFF2-40B4-BE49-F238E27FC236}">
                <a16:creationId xmlns:a16="http://schemas.microsoft.com/office/drawing/2014/main" id="{5D76BDF5-A4AD-14D3-1E15-7E87A967EFAF}"/>
              </a:ext>
            </a:extLst>
          </p:cNvPr>
          <p:cNvSpPr/>
          <p:nvPr/>
        </p:nvSpPr>
        <p:spPr>
          <a:xfrm>
            <a:off x="160075" y="511312"/>
            <a:ext cx="1987697" cy="395833"/>
          </a:xfrm>
          <a:prstGeom prst="rect">
            <a:avLst/>
          </a:prstGeom>
          <a:solidFill>
            <a:srgbClr val="FFFFFF">
              <a:lumMod val="85000"/>
            </a:srgbClr>
          </a:solid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128a</a:t>
            </a:r>
            <a:endParaRPr kumimoji="0" lang="en-GB" sz="1800" b="1" i="0" u="none" strike="noStrike" kern="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pic>
        <p:nvPicPr>
          <p:cNvPr id="6" name="Graphic 5" descr="Question Mark with solid fill">
            <a:extLst>
              <a:ext uri="{FF2B5EF4-FFF2-40B4-BE49-F238E27FC236}">
                <a16:creationId xmlns:a16="http://schemas.microsoft.com/office/drawing/2014/main" id="{EC323FEC-DA54-90EF-FC50-4E74013365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172" y="3162396"/>
            <a:ext cx="1692907" cy="1692907"/>
          </a:xfrm>
          <a:prstGeom prst="rect">
            <a:avLst/>
          </a:prstGeom>
        </p:spPr>
      </p:pic>
      <p:sp>
        <p:nvSpPr>
          <p:cNvPr id="9" name="TextBox 8">
            <a:extLst>
              <a:ext uri="{FF2B5EF4-FFF2-40B4-BE49-F238E27FC236}">
                <a16:creationId xmlns:a16="http://schemas.microsoft.com/office/drawing/2014/main" id="{992E08C9-6798-7A3A-2228-AFE226275298}"/>
              </a:ext>
            </a:extLst>
          </p:cNvPr>
          <p:cNvSpPr txBox="1"/>
          <p:nvPr/>
        </p:nvSpPr>
        <p:spPr bwMode="auto">
          <a:xfrm>
            <a:off x="1233960" y="2815753"/>
            <a:ext cx="5959257" cy="2308324"/>
          </a:xfrm>
          <a:prstGeom prst="rect">
            <a:avLst/>
          </a:prstGeom>
          <a:noFill/>
          <a:ln w="9525">
            <a:noFill/>
            <a:miter lim="800000"/>
            <a:headEnd/>
            <a:tailEnd/>
          </a:ln>
          <a:effectLst/>
        </p:spPr>
        <p:txBody>
          <a:bodyPr wrap="square" rtlCol="0" anchor="ctr">
            <a:spAutoFit/>
          </a:bodyPr>
          <a:lstStyle/>
          <a:p>
            <a:endParaRPr lang="en-GB" sz="2400" dirty="0"/>
          </a:p>
          <a:p>
            <a:r>
              <a:rPr lang="en-GB" sz="2400" dirty="0"/>
              <a:t>Has the share of informal employment in total employment </a:t>
            </a:r>
            <a:r>
              <a:rPr lang="en-GB" sz="2400" b="1" dirty="0"/>
              <a:t>increased</a:t>
            </a:r>
            <a:r>
              <a:rPr lang="en-GB" sz="2400" dirty="0"/>
              <a:t> or decreased in recent years in your </a:t>
            </a:r>
            <a:r>
              <a:rPr lang="en-GB" sz="2400" b="1" dirty="0"/>
              <a:t>country</a:t>
            </a:r>
            <a:r>
              <a:rPr lang="en-GB" sz="2400" dirty="0"/>
              <a:t>?</a:t>
            </a:r>
          </a:p>
          <a:p>
            <a:pPr eaLnBrk="1" hangingPunct="1"/>
            <a:endParaRPr lang="en-CH" sz="2400" i="0" noProof="0" dirty="0">
              <a:solidFill>
                <a:srgbClr val="B11B86"/>
              </a:solidFill>
              <a:cs typeface="Arial" charset="0"/>
            </a:endParaRPr>
          </a:p>
        </p:txBody>
      </p:sp>
      <p:sp>
        <p:nvSpPr>
          <p:cNvPr id="8" name="ZoneTexte 7">
            <a:extLst>
              <a:ext uri="{FF2B5EF4-FFF2-40B4-BE49-F238E27FC236}">
                <a16:creationId xmlns:a16="http://schemas.microsoft.com/office/drawing/2014/main" id="{2D6C1E7E-C6A2-4720-88EB-9269A99C096C}"/>
              </a:ext>
            </a:extLst>
          </p:cNvPr>
          <p:cNvSpPr txBox="1"/>
          <p:nvPr/>
        </p:nvSpPr>
        <p:spPr bwMode="auto">
          <a:xfrm>
            <a:off x="160076" y="1382612"/>
            <a:ext cx="8669184"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ts val="600"/>
              </a:spcBef>
              <a:spcAft>
                <a:spcPts val="600"/>
              </a:spcAft>
              <a:buClr>
                <a:srgbClr val="E67B1B">
                  <a:lumMod val="50000"/>
                </a:srgbClr>
              </a:buClr>
              <a:buSzPct val="110000"/>
              <a:buFontTx/>
              <a:buNone/>
              <a:tabLst/>
              <a:defRPr/>
            </a:pPr>
            <a:r>
              <a:rPr kumimoji="0" lang="en-US" sz="2000" b="0" i="0" u="none" strike="noStrike" kern="1200" cap="none" spc="0" normalizeH="0" baseline="0" noProof="0" dirty="0">
                <a:ln>
                  <a:noFill/>
                </a:ln>
                <a:solidFill>
                  <a:srgbClr val="808080">
                    <a:lumMod val="50000"/>
                  </a:srgbClr>
                </a:solidFill>
                <a:effectLst/>
                <a:uLnTx/>
                <a:uFillTx/>
                <a:latin typeface="Calibri" panose="020F0502020204030204" pitchFamily="34" charset="0"/>
                <a:cs typeface="Calibri" panose="020F0502020204030204" pitchFamily="34" charset="0"/>
              </a:rPr>
              <a:t>Proportion of informal employment as a % of total employment </a:t>
            </a:r>
            <a:endParaRPr kumimoji="0" lang="en-GB" sz="2000" b="1" i="0" u="none" strike="noStrike" kern="1200" cap="none" spc="0" normalizeH="0" baseline="0" noProof="0" dirty="0">
              <a:ln>
                <a:noFill/>
              </a:ln>
              <a:solidFill>
                <a:srgbClr val="808080">
                  <a:lumMod val="50000"/>
                </a:srgbClr>
              </a:solidFill>
              <a:effectLst/>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96BDD07C-9359-20CF-AB3E-BBC59C57F578}"/>
              </a:ext>
            </a:extLst>
          </p:cNvPr>
          <p:cNvPicPr>
            <a:picLocks noChangeAspect="1"/>
          </p:cNvPicPr>
          <p:nvPr/>
        </p:nvPicPr>
        <p:blipFill>
          <a:blip r:embed="rId4"/>
          <a:stretch>
            <a:fillRect/>
          </a:stretch>
        </p:blipFill>
        <p:spPr>
          <a:xfrm>
            <a:off x="160076" y="1800651"/>
            <a:ext cx="8669184" cy="5043169"/>
          </a:xfrm>
          <a:prstGeom prst="rect">
            <a:avLst/>
          </a:prstGeom>
        </p:spPr>
      </p:pic>
      <p:sp>
        <p:nvSpPr>
          <p:cNvPr id="10" name="Rectangle 9">
            <a:extLst>
              <a:ext uri="{FF2B5EF4-FFF2-40B4-BE49-F238E27FC236}">
                <a16:creationId xmlns:a16="http://schemas.microsoft.com/office/drawing/2014/main" id="{58BF7030-42C4-4122-9E06-1D258AF7C777}"/>
              </a:ext>
            </a:extLst>
          </p:cNvPr>
          <p:cNvSpPr/>
          <p:nvPr/>
        </p:nvSpPr>
        <p:spPr>
          <a:xfrm>
            <a:off x="8564314" y="6058243"/>
            <a:ext cx="3338365" cy="600164"/>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1F497D">
                    <a:lumMod val="60000"/>
                    <a:lumOff val="40000"/>
                  </a:srgbClr>
                </a:solidFill>
                <a:effectLst/>
                <a:uLnTx/>
                <a:uFillTx/>
                <a:latin typeface="Calibri"/>
                <a:ea typeface="Calibri" panose="020F0502020204030204" pitchFamily="34" charset="0"/>
                <a:cs typeface="+mn-cs"/>
              </a:rPr>
              <a:t>Source</a:t>
            </a: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ILOSTAT - ILO calculations based on household survey micro datasets</a:t>
            </a:r>
            <a:r>
              <a:rPr lang="en-GB" sz="1100" dirty="0">
                <a:solidFill>
                  <a:prstClr val="black"/>
                </a:solidFill>
                <a:latin typeface="Calibri"/>
                <a:ea typeface="Calibri" panose="020F0502020204030204" pitchFamily="34" charset="0"/>
              </a:rPr>
              <a:t>; and ILOSTAT modelled data for Asia and the Pacific (regional average)</a:t>
            </a:r>
            <a:endParaRPr kumimoji="0" lang="fr-FR"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Arrow: Right 11">
            <a:extLst>
              <a:ext uri="{FF2B5EF4-FFF2-40B4-BE49-F238E27FC236}">
                <a16:creationId xmlns:a16="http://schemas.microsoft.com/office/drawing/2014/main" id="{AE6E9CC2-D833-FB3A-CA78-9E5FB2CB1812}"/>
              </a:ext>
            </a:extLst>
          </p:cNvPr>
          <p:cNvSpPr/>
          <p:nvPr/>
        </p:nvSpPr>
        <p:spPr>
          <a:xfrm rot="10800000">
            <a:off x="8267101" y="5096657"/>
            <a:ext cx="358811" cy="34756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14" name="Arrow: Right 13">
            <a:extLst>
              <a:ext uri="{FF2B5EF4-FFF2-40B4-BE49-F238E27FC236}">
                <a16:creationId xmlns:a16="http://schemas.microsoft.com/office/drawing/2014/main" id="{86250EE5-33E2-A11E-1A62-530EA6E22B87}"/>
              </a:ext>
            </a:extLst>
          </p:cNvPr>
          <p:cNvSpPr/>
          <p:nvPr/>
        </p:nvSpPr>
        <p:spPr>
          <a:xfrm rot="10800000">
            <a:off x="8191710" y="3428861"/>
            <a:ext cx="358811" cy="34756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73398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92CD"/>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11241118" y="3886242"/>
            <a:ext cx="0" cy="24289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E6813E8-9D7A-8D4A-CB50-242C0555D68D}"/>
              </a:ext>
            </a:extLst>
          </p:cNvPr>
          <p:cNvPicPr>
            <a:picLocks noChangeAspect="1"/>
          </p:cNvPicPr>
          <p:nvPr/>
        </p:nvPicPr>
        <p:blipFill>
          <a:blip r:embed="rId3"/>
          <a:stretch>
            <a:fillRect/>
          </a:stretch>
        </p:blipFill>
        <p:spPr>
          <a:xfrm>
            <a:off x="392013" y="319464"/>
            <a:ext cx="6511429" cy="2017127"/>
          </a:xfrm>
          <a:prstGeom prst="rect">
            <a:avLst/>
          </a:prstGeom>
        </p:spPr>
      </p:pic>
      <p:sp>
        <p:nvSpPr>
          <p:cNvPr id="3" name="Rectangle 2">
            <a:extLst>
              <a:ext uri="{FF2B5EF4-FFF2-40B4-BE49-F238E27FC236}">
                <a16:creationId xmlns:a16="http://schemas.microsoft.com/office/drawing/2014/main" id="{6138F609-3824-AC5B-9A35-4180E4BF7C7D}"/>
              </a:ext>
            </a:extLst>
          </p:cNvPr>
          <p:cNvSpPr/>
          <p:nvPr/>
        </p:nvSpPr>
        <p:spPr>
          <a:xfrm>
            <a:off x="2892556" y="978465"/>
            <a:ext cx="1974084" cy="921455"/>
          </a:xfrm>
          <a:prstGeom prst="rect">
            <a:avLst/>
          </a:prstGeom>
          <a:noFill/>
          <a:ln w="57150">
            <a:solidFill>
              <a:srgbClr val="1B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995FA694-791A-1ACF-9490-A3C462BDC443}"/>
              </a:ext>
            </a:extLst>
          </p:cNvPr>
          <p:cNvPicPr>
            <a:picLocks noChangeAspect="1"/>
          </p:cNvPicPr>
          <p:nvPr/>
        </p:nvPicPr>
        <p:blipFill>
          <a:blip r:embed="rId4"/>
          <a:stretch>
            <a:fillRect/>
          </a:stretch>
        </p:blipFill>
        <p:spPr>
          <a:xfrm>
            <a:off x="1706879" y="3088278"/>
            <a:ext cx="4976879" cy="2247739"/>
          </a:xfrm>
          <a:prstGeom prst="rect">
            <a:avLst/>
          </a:prstGeom>
        </p:spPr>
      </p:pic>
      <p:cxnSp>
        <p:nvCxnSpPr>
          <p:cNvPr id="5" name="Straight Arrow Connector 4">
            <a:extLst>
              <a:ext uri="{FF2B5EF4-FFF2-40B4-BE49-F238E27FC236}">
                <a16:creationId xmlns:a16="http://schemas.microsoft.com/office/drawing/2014/main" id="{94E88C28-F9CB-F26E-76B7-1760B5AAEBC6}"/>
              </a:ext>
            </a:extLst>
          </p:cNvPr>
          <p:cNvCxnSpPr>
            <a:cxnSpLocks/>
          </p:cNvCxnSpPr>
          <p:nvPr/>
        </p:nvCxnSpPr>
        <p:spPr>
          <a:xfrm>
            <a:off x="3838958" y="1891777"/>
            <a:ext cx="0" cy="1994465"/>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6" name="Graphic 5" descr="Zoom in outline">
            <a:extLst>
              <a:ext uri="{FF2B5EF4-FFF2-40B4-BE49-F238E27FC236}">
                <a16:creationId xmlns:a16="http://schemas.microsoft.com/office/drawing/2014/main" id="{B7E4E636-B5E4-7B7C-7C55-05420E4511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560160">
            <a:off x="3640525" y="5260806"/>
            <a:ext cx="1109586" cy="1109586"/>
          </a:xfrm>
          <a:prstGeom prst="rect">
            <a:avLst/>
          </a:prstGeom>
        </p:spPr>
      </p:pic>
      <p:sp>
        <p:nvSpPr>
          <p:cNvPr id="9" name="ZoneTexte 5">
            <a:extLst>
              <a:ext uri="{FF2B5EF4-FFF2-40B4-BE49-F238E27FC236}">
                <a16:creationId xmlns:a16="http://schemas.microsoft.com/office/drawing/2014/main" id="{19DE46AB-2449-600B-2A4E-2D41169AB26A}"/>
              </a:ext>
            </a:extLst>
          </p:cNvPr>
          <p:cNvSpPr txBox="1"/>
          <p:nvPr/>
        </p:nvSpPr>
        <p:spPr>
          <a:xfrm>
            <a:off x="4840601" y="5627163"/>
            <a:ext cx="2153920" cy="1015663"/>
          </a:xfrm>
          <a:prstGeom prst="rect">
            <a:avLst/>
          </a:prstGeom>
          <a:solidFill>
            <a:srgbClr val="039F9B"/>
          </a:solidFill>
          <a:ln>
            <a:solidFill>
              <a:schemeClr val="bg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R="0" lvl="0" algn="ctr" defTabSz="9144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Dimension 2. </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Composition of informality</a:t>
            </a:r>
          </a:p>
        </p:txBody>
      </p:sp>
      <p:sp>
        <p:nvSpPr>
          <p:cNvPr id="11" name="Content Placeholder 10">
            <a:extLst>
              <a:ext uri="{FF2B5EF4-FFF2-40B4-BE49-F238E27FC236}">
                <a16:creationId xmlns:a16="http://schemas.microsoft.com/office/drawing/2014/main" id="{2D73E1C2-2A2C-812C-EE99-60427FC0CD94}"/>
              </a:ext>
            </a:extLst>
          </p:cNvPr>
          <p:cNvSpPr>
            <a:spLocks noGrp="1"/>
          </p:cNvSpPr>
          <p:nvPr>
            <p:ph idx="1"/>
          </p:nvPr>
        </p:nvSpPr>
        <p:spPr/>
        <p:txBody>
          <a:bodyPr/>
          <a:lstStyle/>
          <a:p>
            <a:pPr marL="0" indent="0">
              <a:buNone/>
            </a:pPr>
            <a:endParaRPr lang="en-GB" dirty="0"/>
          </a:p>
        </p:txBody>
      </p:sp>
      <p:sp>
        <p:nvSpPr>
          <p:cNvPr id="12" name="Content Placeholder 2">
            <a:extLst>
              <a:ext uri="{FF2B5EF4-FFF2-40B4-BE49-F238E27FC236}">
                <a16:creationId xmlns:a16="http://schemas.microsoft.com/office/drawing/2014/main" id="{01B5E8F8-0EB1-A7C0-BE65-4F8E562B9F1B}"/>
              </a:ext>
            </a:extLst>
          </p:cNvPr>
          <p:cNvSpPr txBox="1">
            <a:spLocks/>
          </p:cNvSpPr>
          <p:nvPr/>
        </p:nvSpPr>
        <p:spPr>
          <a:xfrm>
            <a:off x="6994521" y="4077434"/>
            <a:ext cx="4207691" cy="1947446"/>
          </a:xfrm>
        </p:spPr>
        <p:txBody>
          <a:bodyPr>
            <a:noAutofit/>
          </a:bodyPr>
          <a:lst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indent="0" algn="r">
              <a:spcBef>
                <a:spcPts val="600"/>
              </a:spcBef>
              <a:spcAft>
                <a:spcPts val="600"/>
              </a:spcAft>
              <a:buClr>
                <a:schemeClr val="accent3">
                  <a:lumMod val="50000"/>
                </a:schemeClr>
              </a:buClr>
              <a:buSzPct val="110000"/>
              <a:buFont typeface="Wingdings" charset="2"/>
              <a:buNone/>
            </a:pPr>
            <a:r>
              <a:rPr lang="en-US" sz="3200" b="1" kern="0" dirty="0">
                <a:solidFill>
                  <a:schemeClr val="bg1"/>
                </a:solidFill>
                <a:latin typeface="Calibri" panose="020F0502020204030204" pitchFamily="34" charset="0"/>
                <a:cs typeface="Calibri" panose="020F0502020204030204" pitchFamily="34" charset="0"/>
              </a:rPr>
              <a:t>2</a:t>
            </a:r>
            <a:r>
              <a:rPr lang="en-US" sz="3200" b="1" kern="0" baseline="30000" dirty="0">
                <a:solidFill>
                  <a:schemeClr val="bg1"/>
                </a:solidFill>
                <a:latin typeface="Calibri" panose="020F0502020204030204" pitchFamily="34" charset="0"/>
                <a:cs typeface="Calibri" panose="020F0502020204030204" pitchFamily="34" charset="0"/>
              </a:rPr>
              <a:t>nd</a:t>
            </a:r>
            <a:r>
              <a:rPr lang="en-US" sz="3200" b="1" kern="0" dirty="0">
                <a:solidFill>
                  <a:schemeClr val="bg1"/>
                </a:solidFill>
                <a:latin typeface="Calibri" panose="020F0502020204030204" pitchFamily="34" charset="0"/>
                <a:cs typeface="Calibri" panose="020F0502020204030204" pitchFamily="34" charset="0"/>
              </a:rPr>
              <a:t> question |</a:t>
            </a:r>
          </a:p>
          <a:p>
            <a:pPr marL="0" indent="0" algn="r">
              <a:spcBef>
                <a:spcPts val="600"/>
              </a:spcBef>
              <a:spcAft>
                <a:spcPts val="600"/>
              </a:spcAft>
              <a:buClr>
                <a:schemeClr val="accent3">
                  <a:lumMod val="50000"/>
                </a:schemeClr>
              </a:buClr>
              <a:buSzPct val="110000"/>
              <a:buFont typeface="Wingdings" charset="2"/>
              <a:buNone/>
            </a:pPr>
            <a:r>
              <a:rPr lang="en-US" sz="2800" kern="0" dirty="0">
                <a:solidFill>
                  <a:schemeClr val="bg1"/>
                </a:solidFill>
                <a:latin typeface="Calibri" panose="020F0502020204030204" pitchFamily="34" charset="0"/>
                <a:cs typeface="Calibri" panose="020F0502020204030204" pitchFamily="34" charset="0"/>
              </a:rPr>
              <a:t>What is/are the prevalent ‘form(s)’ of informality in the country?</a:t>
            </a:r>
            <a:endParaRPr lang="en-US" sz="32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702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837EC-9E88-4A7A-B958-8F35EEEA4BA4}"/>
              </a:ext>
            </a:extLst>
          </p:cNvPr>
          <p:cNvSpPr>
            <a:spLocks noGrp="1"/>
          </p:cNvSpPr>
          <p:nvPr>
            <p:ph type="title"/>
          </p:nvPr>
        </p:nvSpPr>
        <p:spPr>
          <a:xfrm>
            <a:off x="2425964" y="260052"/>
            <a:ext cx="9269850" cy="466662"/>
          </a:xfrm>
        </p:spPr>
        <p:txBody>
          <a:bodyPr/>
          <a:lstStyle/>
          <a:p>
            <a:pPr marL="342900" indent="-342900">
              <a:buClr>
                <a:schemeClr val="accent2"/>
              </a:buClr>
              <a:buSzPct val="90000"/>
              <a:buFont typeface="Wingdings 3" panose="05040102010807070707" pitchFamily="18" charset="2"/>
              <a:buChar char="u"/>
            </a:pPr>
            <a:r>
              <a:rPr lang="en-GB" dirty="0"/>
              <a:t>Question 2 | Prevalent forms of informal employment</a:t>
            </a:r>
          </a:p>
        </p:txBody>
      </p:sp>
      <p:sp>
        <p:nvSpPr>
          <p:cNvPr id="17" name="Espace réservé du contenu 2">
            <a:extLst>
              <a:ext uri="{FF2B5EF4-FFF2-40B4-BE49-F238E27FC236}">
                <a16:creationId xmlns:a16="http://schemas.microsoft.com/office/drawing/2014/main" id="{8AC3D799-3369-0FB2-731F-62A99DF17046}"/>
              </a:ext>
            </a:extLst>
          </p:cNvPr>
          <p:cNvSpPr txBox="1">
            <a:spLocks/>
          </p:cNvSpPr>
          <p:nvPr/>
        </p:nvSpPr>
        <p:spPr>
          <a:xfrm>
            <a:off x="2668771" y="1931588"/>
            <a:ext cx="8474149" cy="3801527"/>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00000"/>
              </a:lnSpc>
              <a:spcBef>
                <a:spcPts val="0"/>
              </a:spcBef>
              <a:spcAft>
                <a:spcPts val="600"/>
              </a:spcAft>
              <a:buClr>
                <a:srgbClr val="FF0000"/>
              </a:buClr>
              <a:buSzPct val="70000"/>
              <a:buFont typeface="Wingdings 3" panose="05040102010807070707" pitchFamily="18" charset="2"/>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Part of the second dimension: Composition of informality</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r>
              <a:rPr kumimoji="0" lang="en-GB" sz="20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“Prevalent form of informality” is about the composition of informal employment by </a:t>
            </a: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type of production unit </a:t>
            </a:r>
            <a:r>
              <a:rPr kumimoji="0" lang="en-GB" sz="20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(informal sector, formal sector, households own-use production and community sector) and status in employment</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r>
              <a:rPr kumimoji="0" lang="en-GB" sz="20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Given the definition of informal employment, formalization processes will already involve different policy mix for each of the categories of workers identified on this basis</a:t>
            </a:r>
          </a:p>
          <a:p>
            <a:pPr marL="596651" marR="0" lvl="5" indent="-342900" algn="l" defTabSz="914400" rtl="0" eaLnBrk="1" fontAlgn="auto" latinLnBrk="0" hangingPunct="1">
              <a:lnSpc>
                <a:spcPct val="100000"/>
              </a:lnSpc>
              <a:spcBef>
                <a:spcPts val="0"/>
              </a:spcBef>
              <a:spcAft>
                <a:spcPts val="600"/>
              </a:spcAft>
              <a:buClr>
                <a:srgbClr val="05D2D2">
                  <a:lumMod val="50000"/>
                </a:srgbClr>
              </a:buClr>
              <a:buSzPct val="100000"/>
              <a:buFont typeface="Wingdings 2" panose="05020102010507070707" pitchFamily="18" charset="2"/>
              <a:buChar char="Í"/>
              <a:tabLst/>
              <a:defRPr/>
            </a:pPr>
            <a:r>
              <a:rPr kumimoji="0" lang="en-GB" sz="20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be complemented with a 3rd question about the characteristics of those </a:t>
            </a: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most represented</a:t>
            </a:r>
            <a:r>
              <a:rPr kumimoji="0" lang="en-GB" sz="20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among workers in informal employment</a:t>
            </a:r>
          </a:p>
          <a:p>
            <a:pPr marL="0" marR="0" lvl="2" indent="0" algn="l" defTabSz="914400" rtl="0" eaLnBrk="1" fontAlgn="auto" latinLnBrk="0" hangingPunct="1">
              <a:lnSpc>
                <a:spcPct val="100000"/>
              </a:lnSpc>
              <a:spcBef>
                <a:spcPts val="0"/>
              </a:spcBef>
              <a:spcAft>
                <a:spcPts val="600"/>
              </a:spcAft>
              <a:buClr>
                <a:srgbClr val="026866"/>
              </a:buClr>
              <a:buSzPct val="100000"/>
              <a:buFont typeface="Wingdings 3" panose="05040102010807070707" pitchFamily="18" charset="2"/>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0433081B-BEC9-AAE5-89BF-E5CDA1F46D65}"/>
              </a:ext>
            </a:extLst>
          </p:cNvPr>
          <p:cNvSpPr/>
          <p:nvPr/>
        </p:nvSpPr>
        <p:spPr>
          <a:xfrm>
            <a:off x="160076" y="97550"/>
            <a:ext cx="1987697" cy="3958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Headline</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F5749AF2-6B38-F570-B85A-BB4C9B6C5614}"/>
              </a:ext>
            </a:extLst>
          </p:cNvPr>
          <p:cNvSpPr/>
          <p:nvPr/>
        </p:nvSpPr>
        <p:spPr>
          <a:xfrm>
            <a:off x="174248" y="512135"/>
            <a:ext cx="1987697" cy="395833"/>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2">
                    <a:lumMod val="95000"/>
                    <a:lumOff val="5000"/>
                  </a:schemeClr>
                </a:solidFill>
                <a:latin typeface="Calibri" panose="020F0502020204030204" pitchFamily="34" charset="0"/>
                <a:cs typeface="Calibri" panose="020F0502020204030204" pitchFamily="34" charset="0"/>
              </a:rPr>
              <a:t>128b</a:t>
            </a:r>
            <a:endParaRPr lang="en-GB" b="1" dirty="0">
              <a:solidFill>
                <a:schemeClr val="tx2">
                  <a:lumMod val="95000"/>
                  <a:lumOff val="5000"/>
                </a:schemeClr>
              </a:solidFill>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BFA0EC77-1414-76ED-D58E-75C53BD750D8}"/>
              </a:ext>
            </a:extLst>
          </p:cNvPr>
          <p:cNvSpPr txBox="1"/>
          <p:nvPr/>
        </p:nvSpPr>
        <p:spPr>
          <a:xfrm>
            <a:off x="81280" y="253869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1. Extent of informality</a:t>
            </a:r>
          </a:p>
        </p:txBody>
      </p:sp>
      <p:sp>
        <p:nvSpPr>
          <p:cNvPr id="7" name="ZoneTexte 5">
            <a:extLst>
              <a:ext uri="{FF2B5EF4-FFF2-40B4-BE49-F238E27FC236}">
                <a16:creationId xmlns:a16="http://schemas.microsoft.com/office/drawing/2014/main" id="{203468CC-F803-735D-6FB5-68E7BC0D327A}"/>
              </a:ext>
            </a:extLst>
          </p:cNvPr>
          <p:cNvSpPr txBox="1"/>
          <p:nvPr/>
        </p:nvSpPr>
        <p:spPr>
          <a:xfrm>
            <a:off x="81280" y="317758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2. Composition of informality</a:t>
            </a:r>
          </a:p>
        </p:txBody>
      </p:sp>
      <p:sp>
        <p:nvSpPr>
          <p:cNvPr id="9" name="ZoneTexte 5">
            <a:extLst>
              <a:ext uri="{FF2B5EF4-FFF2-40B4-BE49-F238E27FC236}">
                <a16:creationId xmlns:a16="http://schemas.microsoft.com/office/drawing/2014/main" id="{03C878CC-A24A-FCA9-A44E-A28F9DDE5D59}"/>
              </a:ext>
            </a:extLst>
          </p:cNvPr>
          <p:cNvSpPr txBox="1"/>
          <p:nvPr/>
        </p:nvSpPr>
        <p:spPr>
          <a:xfrm>
            <a:off x="81280" y="445534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4. Working conditions &amp; productivity</a:t>
            </a:r>
          </a:p>
        </p:txBody>
      </p:sp>
      <p:sp>
        <p:nvSpPr>
          <p:cNvPr id="11" name="ZoneTexte 5">
            <a:extLst>
              <a:ext uri="{FF2B5EF4-FFF2-40B4-BE49-F238E27FC236}">
                <a16:creationId xmlns:a16="http://schemas.microsoft.com/office/drawing/2014/main" id="{4D891827-A720-CC96-0488-D9B5D6D48A10}"/>
              </a:ext>
            </a:extLst>
          </p:cNvPr>
          <p:cNvSpPr txBox="1"/>
          <p:nvPr/>
        </p:nvSpPr>
        <p:spPr>
          <a:xfrm>
            <a:off x="81280" y="5094231"/>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5. Contextual vulnerability</a:t>
            </a:r>
          </a:p>
        </p:txBody>
      </p:sp>
      <p:sp>
        <p:nvSpPr>
          <p:cNvPr id="12" name="ZoneTexte 5">
            <a:extLst>
              <a:ext uri="{FF2B5EF4-FFF2-40B4-BE49-F238E27FC236}">
                <a16:creationId xmlns:a16="http://schemas.microsoft.com/office/drawing/2014/main" id="{67EABB86-866E-1D95-E16A-439A86E7F933}"/>
              </a:ext>
            </a:extLst>
          </p:cNvPr>
          <p:cNvSpPr txBox="1"/>
          <p:nvPr/>
        </p:nvSpPr>
        <p:spPr>
          <a:xfrm>
            <a:off x="81280" y="573311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6. Other structural factors</a:t>
            </a:r>
          </a:p>
        </p:txBody>
      </p:sp>
      <p:sp>
        <p:nvSpPr>
          <p:cNvPr id="13" name="ZoneTexte 2">
            <a:extLst>
              <a:ext uri="{FF2B5EF4-FFF2-40B4-BE49-F238E27FC236}">
                <a16:creationId xmlns:a16="http://schemas.microsoft.com/office/drawing/2014/main" id="{61CEC336-9242-F3EA-5F6F-D68908510043}"/>
              </a:ext>
            </a:extLst>
          </p:cNvPr>
          <p:cNvSpPr txBox="1"/>
          <p:nvPr/>
        </p:nvSpPr>
        <p:spPr>
          <a:xfrm>
            <a:off x="0" y="2128542"/>
            <a:ext cx="2147773" cy="369332"/>
          </a:xfrm>
          <a:prstGeom prst="rect">
            <a:avLst/>
          </a:prstGeom>
          <a:noFill/>
        </p:spPr>
        <p:txBody>
          <a:bodyPr wrap="square" rtlCol="0">
            <a:spAutoFit/>
          </a:bodyPr>
          <a:lstStyle/>
          <a:p>
            <a:pPr>
              <a:defRPr/>
            </a:pPr>
            <a:r>
              <a:rPr lang="fr-FR" dirty="0">
                <a:solidFill>
                  <a:prstClr val="black"/>
                </a:solidFill>
                <a:latin typeface="Calibri"/>
              </a:rPr>
              <a:t>Main dimensions</a:t>
            </a:r>
          </a:p>
        </p:txBody>
      </p:sp>
      <p:sp>
        <p:nvSpPr>
          <p:cNvPr id="14" name="ZoneTexte 5">
            <a:extLst>
              <a:ext uri="{FF2B5EF4-FFF2-40B4-BE49-F238E27FC236}">
                <a16:creationId xmlns:a16="http://schemas.microsoft.com/office/drawing/2014/main" id="{18D46415-5D69-66FD-069B-BAA107CA5E7B}"/>
              </a:ext>
            </a:extLst>
          </p:cNvPr>
          <p:cNvSpPr txBox="1"/>
          <p:nvPr/>
        </p:nvSpPr>
        <p:spPr>
          <a:xfrm>
            <a:off x="81280" y="381646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3. Exposure to informality</a:t>
            </a:r>
          </a:p>
        </p:txBody>
      </p:sp>
      <p:sp>
        <p:nvSpPr>
          <p:cNvPr id="15" name="ZoneTexte 5">
            <a:extLst>
              <a:ext uri="{FF2B5EF4-FFF2-40B4-BE49-F238E27FC236}">
                <a16:creationId xmlns:a16="http://schemas.microsoft.com/office/drawing/2014/main" id="{C19E367B-455D-6F7E-3B12-0CCB2144FBAC}"/>
              </a:ext>
            </a:extLst>
          </p:cNvPr>
          <p:cNvSpPr txBox="1"/>
          <p:nvPr/>
        </p:nvSpPr>
        <p:spPr>
          <a:xfrm>
            <a:off x="95451" y="3172901"/>
            <a:ext cx="2066494" cy="584775"/>
          </a:xfrm>
          <a:prstGeom prst="rect">
            <a:avLst/>
          </a:prstGeom>
          <a:solidFill>
            <a:srgbClr val="025E5C"/>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2. Composition of informality</a:t>
            </a:r>
          </a:p>
        </p:txBody>
      </p:sp>
    </p:spTree>
    <p:extLst>
      <p:ext uri="{BB962C8B-B14F-4D97-AF65-F5344CB8AC3E}">
        <p14:creationId xmlns:p14="http://schemas.microsoft.com/office/powerpoint/2010/main" val="276075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LO 2020">
  <a:themeElements>
    <a:clrScheme name="Personnalisé 1">
      <a:dk1>
        <a:srgbClr val="230050"/>
      </a:dk1>
      <a:lt1>
        <a:srgbClr val="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side 01">
  <a:themeElements>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anchor="ctr"/>
      <a:lstStyle>
        <a:defPPr eaLnBrk="1" hangingPunct="1">
          <a:defRPr sz="1400" i="0" noProof="0" dirty="0">
            <a:solidFill>
              <a:srgbClr val="B11B86"/>
            </a:solidFill>
            <a:cs typeface="Arial" charset="0"/>
          </a:defRPr>
        </a:defPPr>
      </a:lstStyle>
    </a:tx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6.xml><?xml version="1.0" encoding="utf-8"?>
<a:theme xmlns:a="http://schemas.openxmlformats.org/drawingml/2006/main" name="7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7.xml><?xml version="1.0" encoding="utf-8"?>
<a:theme xmlns:a="http://schemas.openxmlformats.org/drawingml/2006/main" name="1_inside 01">
  <a:themeElements>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anchor="ctr"/>
      <a:lstStyle>
        <a:defPPr eaLnBrk="1" hangingPunct="1">
          <a:defRPr sz="1400" i="0" noProof="0" dirty="0">
            <a:solidFill>
              <a:srgbClr val="B11B86"/>
            </a:solidFill>
            <a:cs typeface="Arial" charset="0"/>
          </a:defRPr>
        </a:defPPr>
      </a:lstStyle>
    </a:tx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ILO 2020</Template>
  <TotalTime>0</TotalTime>
  <Words>6812</Words>
  <Application>Microsoft Office PowerPoint</Application>
  <PresentationFormat>Widescreen</PresentationFormat>
  <Paragraphs>768</Paragraphs>
  <Slides>49</Slides>
  <Notes>31</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49</vt:i4>
      </vt:variant>
    </vt:vector>
  </HeadingPairs>
  <TitlesOfParts>
    <vt:vector size="72" baseType="lpstr">
      <vt:lpstr>Abadi</vt:lpstr>
      <vt:lpstr>Arial</vt:lpstr>
      <vt:lpstr>Arial Narrow</vt:lpstr>
      <vt:lpstr>Berlin Sans FB Demi</vt:lpstr>
      <vt:lpstr>Bradley Hand ITC</vt:lpstr>
      <vt:lpstr>Calibri</vt:lpstr>
      <vt:lpstr>Calibri Light</vt:lpstr>
      <vt:lpstr>Cavolini</vt:lpstr>
      <vt:lpstr>Courier New</vt:lpstr>
      <vt:lpstr>Gadugi</vt:lpstr>
      <vt:lpstr>Lucida Handwriting</vt:lpstr>
      <vt:lpstr>Noto Sans</vt:lpstr>
      <vt:lpstr>Verdana</vt:lpstr>
      <vt:lpstr>Wingdings</vt:lpstr>
      <vt:lpstr>Wingdings 2</vt:lpstr>
      <vt:lpstr>Wingdings 3</vt:lpstr>
      <vt:lpstr>ILO 2020</vt:lpstr>
      <vt:lpstr>1_Office Theme</vt:lpstr>
      <vt:lpstr>inside 01</vt:lpstr>
      <vt:lpstr>3_Office Theme</vt:lpstr>
      <vt:lpstr>1_ILO 2020</vt:lpstr>
      <vt:lpstr>7_ILO 2020</vt:lpstr>
      <vt:lpstr>1_inside 01</vt:lpstr>
      <vt:lpstr>PowerPoint Presentation</vt:lpstr>
      <vt:lpstr>Scope of the session</vt:lpstr>
      <vt:lpstr>Introduction | A primary focus on headline indicators (1)</vt:lpstr>
      <vt:lpstr>Introduction | A focus on headline indicators (2)</vt:lpstr>
      <vt:lpstr>PowerPoint Presentation</vt:lpstr>
      <vt:lpstr>Percentage of informal employment by economic activity and by sex</vt:lpstr>
      <vt:lpstr>PowerPoint Presentation</vt:lpstr>
      <vt:lpstr>PowerPoint Presentation</vt:lpstr>
      <vt:lpstr>Question 2 | Prevalent forms of informal employment</vt:lpstr>
      <vt:lpstr>Question 2 | Prevalent forms of informal employment What formalization means for who?</vt:lpstr>
      <vt:lpstr>Question 2 | Prevalent forms of informal employment Examples from countries</vt:lpstr>
      <vt:lpstr>PowerPoint Presentation</vt:lpstr>
      <vt:lpstr>Question 3 | Who are the workers the most represented among workers in informal and formal employment?</vt:lpstr>
      <vt:lpstr>Question 4 | Who are the workers the most exposed to the risk of having an informal job?</vt:lpstr>
      <vt:lpstr>According to you, who are the workers the most exposed to and/or the most represented in informal employment (world, region or country)?</vt:lpstr>
      <vt:lpstr>According to you, who are the workers the most exposed to and/or the most represented in informal employment (world, region or country)?</vt:lpstr>
      <vt:lpstr>According to you, who are the workers the most exposed to and/or the most represented in informal employment (world, region or country)?</vt:lpstr>
      <vt:lpstr>According to you, who are the workers the most exposed to and/or the most represented in informal employment (world, region or country)?</vt:lpstr>
      <vt:lpstr>A share of informal employment 2 times higher in rural areas</vt:lpstr>
      <vt:lpstr>According to you, who are the workers the most exposed to and/or the most represented in informal employment (world, region or country)?</vt:lpstr>
      <vt:lpstr>According to you, who are the workers the most exposed to and/or the most represented in informal employment in the selected countries?</vt:lpstr>
      <vt:lpstr>According to you, who are the workers the most exposed to and/or the most represented in informal employment in the selected countries?</vt:lpstr>
      <vt:lpstr>According to you, who are the workers the most exposed to and/or the most represented in informal employment in the selected countries?</vt:lpstr>
      <vt:lpstr>The sectoral dimension of informality | Indicators to support the adoption of a sectoral approach</vt:lpstr>
      <vt:lpstr>According to you, who are the workers the most exposed to and/or the most represented in informal employment in the selected countries?</vt:lpstr>
      <vt:lpstr>PowerPoint Presentation</vt:lpstr>
      <vt:lpstr>PowerPoint Presentation</vt:lpstr>
      <vt:lpstr>Exposure to informality of other specific groups of workers</vt:lpstr>
      <vt:lpstr>Indicators referring to persons/jobs and work activities Partly informal productive activities [§134]</vt:lpstr>
      <vt:lpstr>Partly informal productive activities carried out by persons </vt:lpstr>
      <vt:lpstr>Indicators referring to persons/jobs and work activities Essential categories of informal work other than employment [§135]</vt:lpstr>
      <vt:lpstr>Reference unit: Work activities — Essential categories of informal work other than employment</vt:lpstr>
      <vt:lpstr>Reference unit: Work activities — Essential categories of informal work other than employment</vt:lpstr>
      <vt:lpstr>PowerPoint Presentation</vt:lpstr>
      <vt:lpstr>Case study | Abelina</vt:lpstr>
      <vt:lpstr>Case study | Abelina</vt:lpstr>
      <vt:lpstr>Group work: Extent, composition of &amp; exposure to informal employment in Abelina </vt:lpstr>
      <vt:lpstr>Group work: Extent, composition of &amp; exposure to informal employment in Abelina </vt:lpstr>
      <vt:lpstr>Group work: Extent, composition of &amp; exposure to informal employment in Abelina </vt:lpstr>
      <vt:lpstr>Group work: Extent, composition of &amp; exposure to informal employment in Abelina </vt:lpstr>
      <vt:lpstr>Homework:  Read the Abelina case study </vt:lpstr>
      <vt:lpstr>PowerPoint Presentation</vt:lpstr>
      <vt:lpstr>Indicators referring to economic units Informal sector [§136]</vt:lpstr>
      <vt:lpstr>Reference unit: Economic units  | Introduction (1)</vt:lpstr>
      <vt:lpstr>Reference unit: Economic units  | Introduction (2)</vt:lpstr>
      <vt:lpstr>Reference unit: Economic units</vt:lpstr>
      <vt:lpstr>Dimension  4. Productivity and economic performance of economic units</vt:lpstr>
      <vt:lpstr>Indicators referring to economic units and productive activities of persons Contribution of the informal economy to GDP [§137-138] </vt:lpstr>
      <vt:lpstr>Reference unit: economic units and productive activities of persons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Damian, Nathalie</dc:creator>
  <cp:lastModifiedBy>Bonnet, Florence</cp:lastModifiedBy>
  <cp:revision>114</cp:revision>
  <dcterms:created xsi:type="dcterms:W3CDTF">2023-03-15T13:41:29Z</dcterms:created>
  <dcterms:modified xsi:type="dcterms:W3CDTF">2024-10-10T06:05:44Z</dcterms:modified>
</cp:coreProperties>
</file>